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6"/>
  </p:notesMasterIdLst>
  <p:handoutMasterIdLst>
    <p:handoutMasterId r:id="rId47"/>
  </p:handoutMasterIdLst>
  <p:sldIdLst>
    <p:sldId id="292" r:id="rId2"/>
    <p:sldId id="290" r:id="rId3"/>
    <p:sldId id="256" r:id="rId4"/>
    <p:sldId id="257" r:id="rId5"/>
    <p:sldId id="258" r:id="rId6"/>
    <p:sldId id="259" r:id="rId7"/>
    <p:sldId id="291" r:id="rId8"/>
    <p:sldId id="260" r:id="rId9"/>
    <p:sldId id="261" r:id="rId10"/>
    <p:sldId id="262" r:id="rId11"/>
    <p:sldId id="263" r:id="rId12"/>
    <p:sldId id="264" r:id="rId13"/>
    <p:sldId id="276" r:id="rId14"/>
    <p:sldId id="298" r:id="rId15"/>
    <p:sldId id="299" r:id="rId16"/>
    <p:sldId id="296" r:id="rId17"/>
    <p:sldId id="271" r:id="rId18"/>
    <p:sldId id="297" r:id="rId19"/>
    <p:sldId id="325" r:id="rId20"/>
    <p:sldId id="272" r:id="rId21"/>
    <p:sldId id="289" r:id="rId22"/>
    <p:sldId id="300" r:id="rId23"/>
    <p:sldId id="301" r:id="rId24"/>
    <p:sldId id="302" r:id="rId25"/>
    <p:sldId id="303" r:id="rId26"/>
    <p:sldId id="304" r:id="rId27"/>
    <p:sldId id="305" r:id="rId28"/>
    <p:sldId id="306" r:id="rId29"/>
    <p:sldId id="307" r:id="rId30"/>
    <p:sldId id="308" r:id="rId31"/>
    <p:sldId id="309" r:id="rId32"/>
    <p:sldId id="312" r:id="rId33"/>
    <p:sldId id="315" r:id="rId34"/>
    <p:sldId id="316" r:id="rId35"/>
    <p:sldId id="317" r:id="rId36"/>
    <p:sldId id="318" r:id="rId37"/>
    <p:sldId id="319" r:id="rId38"/>
    <p:sldId id="320" r:id="rId39"/>
    <p:sldId id="321" r:id="rId40"/>
    <p:sldId id="322" r:id="rId41"/>
    <p:sldId id="323" r:id="rId42"/>
    <p:sldId id="324" r:id="rId43"/>
    <p:sldId id="313" r:id="rId44"/>
    <p:sldId id="314"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Straub" initials="AS" lastIdx="3" clrIdx="0">
    <p:extLst>
      <p:ext uri="{19B8F6BF-5375-455C-9EA6-DF929625EA0E}">
        <p15:presenceInfo xmlns:p15="http://schemas.microsoft.com/office/powerpoint/2012/main" userId="S-1-5-21-484763869-1644491937-682003330-10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251" autoAdjust="0"/>
  </p:normalViewPr>
  <p:slideViewPr>
    <p:cSldViewPr snapToGrid="0">
      <p:cViewPr varScale="1">
        <p:scale>
          <a:sx n="81" d="100"/>
          <a:sy n="81" d="100"/>
        </p:scale>
        <p:origin x="12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2ECD0C-0492-4B4C-86B8-0D8F448FC222}" type="datetimeFigureOut">
              <a:rPr lang="en-US" smtClean="0"/>
              <a:t>1/24/2020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FF1D03-0340-43FB-9065-A633C5ED1455}" type="slidenum">
              <a:rPr lang="en-US" smtClean="0"/>
              <a:t>‹#›</a:t>
            </a:fld>
            <a:endParaRPr lang="en-US"/>
          </a:p>
        </p:txBody>
      </p:sp>
    </p:spTree>
    <p:extLst>
      <p:ext uri="{BB962C8B-B14F-4D97-AF65-F5344CB8AC3E}">
        <p14:creationId xmlns:p14="http://schemas.microsoft.com/office/powerpoint/2010/main" val="273725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DDE5ED-76D9-4698-A254-D2079FD85023}" type="datetimeFigureOut">
              <a:rPr lang="en-US" smtClean="0"/>
              <a:t>1/24/2020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16A4D7-62A3-490D-ABAE-A6E4A05275AB}" type="slidenum">
              <a:rPr lang="en-US" smtClean="0"/>
              <a:t>‹#›</a:t>
            </a:fld>
            <a:endParaRPr lang="en-US"/>
          </a:p>
        </p:txBody>
      </p:sp>
    </p:spTree>
    <p:extLst>
      <p:ext uri="{BB962C8B-B14F-4D97-AF65-F5344CB8AC3E}">
        <p14:creationId xmlns:p14="http://schemas.microsoft.com/office/powerpoint/2010/main" val="160606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6A4D7-62A3-490D-ABAE-A6E4A05275AB}" type="slidenum">
              <a:rPr lang="en-US" smtClean="0"/>
              <a:t>1</a:t>
            </a:fld>
            <a:endParaRPr lang="en-US"/>
          </a:p>
        </p:txBody>
      </p:sp>
    </p:spTree>
    <p:extLst>
      <p:ext uri="{BB962C8B-B14F-4D97-AF65-F5344CB8AC3E}">
        <p14:creationId xmlns:p14="http://schemas.microsoft.com/office/powerpoint/2010/main" val="110859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 most frequently</a:t>
            </a:r>
            <a:r>
              <a:rPr lang="en-US" baseline="0" dirty="0" smtClean="0"/>
              <a:t>  the children who experience this type of abuse are between the ages of 10 and 14 </a:t>
            </a:r>
            <a:endParaRPr lang="en-US" dirty="0"/>
          </a:p>
        </p:txBody>
      </p:sp>
      <p:sp>
        <p:nvSpPr>
          <p:cNvPr id="4" name="Slide Number Placeholder 3"/>
          <p:cNvSpPr>
            <a:spLocks noGrp="1"/>
          </p:cNvSpPr>
          <p:nvPr>
            <p:ph type="sldNum" sz="quarter" idx="10"/>
          </p:nvPr>
        </p:nvSpPr>
        <p:spPr/>
        <p:txBody>
          <a:bodyPr/>
          <a:lstStyle/>
          <a:p>
            <a:fld id="{6B0FF2D6-606F-4954-A7E2-F46A59739680}" type="slidenum">
              <a:rPr lang="en-US" smtClean="0"/>
              <a:t>27</a:t>
            </a:fld>
            <a:endParaRPr lang="en-US" dirty="0"/>
          </a:p>
        </p:txBody>
      </p:sp>
    </p:spTree>
    <p:extLst>
      <p:ext uri="{BB962C8B-B14F-4D97-AF65-F5344CB8AC3E}">
        <p14:creationId xmlns:p14="http://schemas.microsoft.com/office/powerpoint/2010/main" val="420381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Sensory activity????</a:t>
            </a:r>
            <a:endParaRPr lang="en-US" dirty="0"/>
          </a:p>
        </p:txBody>
      </p:sp>
      <p:sp>
        <p:nvSpPr>
          <p:cNvPr id="4" name="Slide Number Placeholder 3"/>
          <p:cNvSpPr>
            <a:spLocks noGrp="1"/>
          </p:cNvSpPr>
          <p:nvPr>
            <p:ph type="sldNum" sz="quarter" idx="10"/>
          </p:nvPr>
        </p:nvSpPr>
        <p:spPr/>
        <p:txBody>
          <a:bodyPr/>
          <a:lstStyle/>
          <a:p>
            <a:fld id="{6B0FF2D6-606F-4954-A7E2-F46A59739680}" type="slidenum">
              <a:rPr lang="en-US" smtClean="0"/>
              <a:t>29</a:t>
            </a:fld>
            <a:endParaRPr lang="en-US" dirty="0"/>
          </a:p>
        </p:txBody>
      </p:sp>
    </p:spTree>
    <p:extLst>
      <p:ext uri="{BB962C8B-B14F-4D97-AF65-F5344CB8AC3E}">
        <p14:creationId xmlns:p14="http://schemas.microsoft.com/office/powerpoint/2010/main" val="149381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hyenas, monkeys, kookaburra, frogs, woodpeckers, crows, doves, geese, gulls, falcons, owls…</a:t>
            </a:r>
          </a:p>
          <a:p>
            <a:endParaRPr lang="en-US" dirty="0" smtClean="0"/>
          </a:p>
          <a:p>
            <a:r>
              <a:rPr lang="en-US" dirty="0" smtClean="0"/>
              <a:t>hyenas, monkeys, kookaburra, frogs, woodpeckers, crows, doves, geese, gulls, falcons, owls…</a:t>
            </a:r>
          </a:p>
          <a:p>
            <a:endParaRPr lang="en-US" dirty="0" smtClean="0"/>
          </a:p>
          <a:p>
            <a:r>
              <a:rPr lang="en-US" dirty="0" smtClean="0"/>
              <a:t>Basic</a:t>
            </a:r>
            <a:r>
              <a:rPr lang="en-US" baseline="0" dirty="0" smtClean="0"/>
              <a:t> unit of matter = quarks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9C00FC-2922-4E2A-91FC-FB0366ABDFDB}" type="slidenum">
              <a:rPr lang="en-US" smtClean="0"/>
              <a:t>36</a:t>
            </a:fld>
            <a:endParaRPr lang="en-US" dirty="0"/>
          </a:p>
        </p:txBody>
      </p:sp>
    </p:spTree>
    <p:extLst>
      <p:ext uri="{BB962C8B-B14F-4D97-AF65-F5344CB8AC3E}">
        <p14:creationId xmlns:p14="http://schemas.microsoft.com/office/powerpoint/2010/main" val="180566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9C00FC-2922-4E2A-91FC-FB0366ABDFDB}" type="slidenum">
              <a:rPr lang="en-US" smtClean="0"/>
              <a:t>37</a:t>
            </a:fld>
            <a:endParaRPr lang="en-US" dirty="0"/>
          </a:p>
        </p:txBody>
      </p:sp>
    </p:spTree>
    <p:extLst>
      <p:ext uri="{BB962C8B-B14F-4D97-AF65-F5344CB8AC3E}">
        <p14:creationId xmlns:p14="http://schemas.microsoft.com/office/powerpoint/2010/main" val="177879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9C00FC-2922-4E2A-91FC-FB0366ABDFDB}" type="slidenum">
              <a:rPr lang="en-US" smtClean="0"/>
              <a:t>38</a:t>
            </a:fld>
            <a:endParaRPr lang="en-US" dirty="0"/>
          </a:p>
        </p:txBody>
      </p:sp>
    </p:spTree>
    <p:extLst>
      <p:ext uri="{BB962C8B-B14F-4D97-AF65-F5344CB8AC3E}">
        <p14:creationId xmlns:p14="http://schemas.microsoft.com/office/powerpoint/2010/main" val="251452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9C00FC-2922-4E2A-91FC-FB0366ABDFDB}" type="slidenum">
              <a:rPr lang="en-US" smtClean="0"/>
              <a:t>39</a:t>
            </a:fld>
            <a:endParaRPr lang="en-US" dirty="0"/>
          </a:p>
        </p:txBody>
      </p:sp>
    </p:spTree>
    <p:extLst>
      <p:ext uri="{BB962C8B-B14F-4D97-AF65-F5344CB8AC3E}">
        <p14:creationId xmlns:p14="http://schemas.microsoft.com/office/powerpoint/2010/main" val="365658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9C00FC-2922-4E2A-91FC-FB0366ABDFDB}" type="slidenum">
              <a:rPr lang="en-US" smtClean="0"/>
              <a:t>40</a:t>
            </a:fld>
            <a:endParaRPr lang="en-US" dirty="0"/>
          </a:p>
        </p:txBody>
      </p:sp>
    </p:spTree>
    <p:extLst>
      <p:ext uri="{BB962C8B-B14F-4D97-AF65-F5344CB8AC3E}">
        <p14:creationId xmlns:p14="http://schemas.microsoft.com/office/powerpoint/2010/main" val="52014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If you feel that you need to take a break, feel free to step outside</a:t>
            </a:r>
          </a:p>
          <a:p>
            <a:r>
              <a:rPr lang="en-US" dirty="0" smtClean="0"/>
              <a:t>2. You only have to share as much as you are comfortable</a:t>
            </a:r>
            <a:r>
              <a:rPr lang="en-US" baseline="0" dirty="0" smtClean="0"/>
              <a:t> with</a:t>
            </a:r>
          </a:p>
          <a:p>
            <a:r>
              <a:rPr lang="en-US" baseline="0" dirty="0" smtClean="0"/>
              <a:t>3. We are here for you if you need to talk</a:t>
            </a:r>
          </a:p>
          <a:p>
            <a:r>
              <a:rPr lang="en-US" baseline="0" dirty="0" smtClean="0"/>
              <a:t>4. Some of these topics may invoke strong feelings… that’s okay!</a:t>
            </a:r>
          </a:p>
          <a:p>
            <a:r>
              <a:rPr lang="en-US" baseline="0" dirty="0" smtClean="0"/>
              <a:t>5. Self-care is VERY important. So important that we are spending 30 –minutes on the topic later today!</a:t>
            </a:r>
            <a:endParaRPr lang="en-US" dirty="0"/>
          </a:p>
        </p:txBody>
      </p:sp>
      <p:sp>
        <p:nvSpPr>
          <p:cNvPr id="4" name="Slide Number Placeholder 3"/>
          <p:cNvSpPr>
            <a:spLocks noGrp="1"/>
          </p:cNvSpPr>
          <p:nvPr>
            <p:ph type="sldNum" sz="quarter" idx="10"/>
          </p:nvPr>
        </p:nvSpPr>
        <p:spPr/>
        <p:txBody>
          <a:bodyPr/>
          <a:lstStyle/>
          <a:p>
            <a:fld id="{5D16A4D7-62A3-490D-ABAE-A6E4A05275AB}" type="slidenum">
              <a:rPr lang="en-US" smtClean="0"/>
              <a:t>5</a:t>
            </a:fld>
            <a:endParaRPr lang="en-US"/>
          </a:p>
        </p:txBody>
      </p:sp>
    </p:spTree>
    <p:extLst>
      <p:ext uri="{BB962C8B-B14F-4D97-AF65-F5344CB8AC3E}">
        <p14:creationId xmlns:p14="http://schemas.microsoft.com/office/powerpoint/2010/main" val="348534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a:t>
            </a:r>
            <a:endParaRPr lang="en-US" dirty="0"/>
          </a:p>
        </p:txBody>
      </p:sp>
      <p:sp>
        <p:nvSpPr>
          <p:cNvPr id="4" name="Slide Number Placeholder 3"/>
          <p:cNvSpPr>
            <a:spLocks noGrp="1"/>
          </p:cNvSpPr>
          <p:nvPr>
            <p:ph type="sldNum" sz="quarter" idx="10"/>
          </p:nvPr>
        </p:nvSpPr>
        <p:spPr/>
        <p:txBody>
          <a:bodyPr/>
          <a:lstStyle/>
          <a:p>
            <a:fld id="{1AEE33A8-692E-4E04-928F-75EDBCD50D46}" type="slidenum">
              <a:rPr lang="en-US" smtClean="0"/>
              <a:t>7</a:t>
            </a:fld>
            <a:endParaRPr lang="en-US" dirty="0"/>
          </a:p>
        </p:txBody>
      </p:sp>
    </p:spTree>
    <p:extLst>
      <p:ext uri="{BB962C8B-B14F-4D97-AF65-F5344CB8AC3E}">
        <p14:creationId xmlns:p14="http://schemas.microsoft.com/office/powerpoint/2010/main" val="270370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Acute Trauma – Events that occur at a particular time or place and are typically short</a:t>
            </a:r>
            <a:r>
              <a:rPr lang="en-US" baseline="0" dirty="0" smtClean="0"/>
              <a:t> lived (i.e. shooting, car accident, loss of loved one)</a:t>
            </a:r>
          </a:p>
          <a:p>
            <a:r>
              <a:rPr lang="en-US" baseline="0" dirty="0" smtClean="0"/>
              <a:t>Complex/Chronic Trauma – prolonged exposure to traumatic events or experiencing multiple traumatic events that build on one another</a:t>
            </a:r>
          </a:p>
          <a:p>
            <a:r>
              <a:rPr lang="en-US" baseline="0" dirty="0" smtClean="0"/>
              <a:t>Vicarious Trauma -  </a:t>
            </a:r>
            <a:r>
              <a:rPr lang="en-US" dirty="0"/>
              <a:t>an ongoing process of change over time that results from witnessing or hearing about other people’s suffering and need. When you identify with the </a:t>
            </a:r>
            <a:r>
              <a:rPr lang="en-US" b="1" dirty="0"/>
              <a:t>pain</a:t>
            </a:r>
            <a:r>
              <a:rPr lang="en-US" dirty="0"/>
              <a:t> of people who have endured terrible things, you bring their grief, fear, anger, and despair into your own awareness and experience.</a:t>
            </a:r>
          </a:p>
        </p:txBody>
      </p:sp>
      <p:sp>
        <p:nvSpPr>
          <p:cNvPr id="4" name="Slide Number Placeholder 3"/>
          <p:cNvSpPr>
            <a:spLocks noGrp="1"/>
          </p:cNvSpPr>
          <p:nvPr>
            <p:ph type="sldNum" sz="quarter" idx="10"/>
          </p:nvPr>
        </p:nvSpPr>
        <p:spPr/>
        <p:txBody>
          <a:bodyPr/>
          <a:lstStyle/>
          <a:p>
            <a:fld id="{5D16A4D7-62A3-490D-ABAE-A6E4A05275AB}" type="slidenum">
              <a:rPr lang="en-US" smtClean="0"/>
              <a:t>8</a:t>
            </a:fld>
            <a:endParaRPr lang="en-US"/>
          </a:p>
        </p:txBody>
      </p:sp>
    </p:spTree>
    <p:extLst>
      <p:ext uri="{BB962C8B-B14F-4D97-AF65-F5344CB8AC3E}">
        <p14:creationId xmlns:p14="http://schemas.microsoft.com/office/powerpoint/2010/main" val="142129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examples of things that you might not think of</a:t>
            </a:r>
            <a:r>
              <a:rPr lang="en-US" baseline="0" dirty="0" smtClean="0"/>
              <a:t> as being traumatic… </a:t>
            </a:r>
          </a:p>
          <a:p>
            <a:r>
              <a:rPr lang="en-US" baseline="0" dirty="0" smtClean="0"/>
              <a:t>Several others, this list could go on and on. It’s all about the person’s perceived experience of the threat and past experiences. </a:t>
            </a:r>
            <a:endParaRPr lang="en-US" dirty="0"/>
          </a:p>
        </p:txBody>
      </p:sp>
      <p:sp>
        <p:nvSpPr>
          <p:cNvPr id="4" name="Slide Number Placeholder 3"/>
          <p:cNvSpPr>
            <a:spLocks noGrp="1"/>
          </p:cNvSpPr>
          <p:nvPr>
            <p:ph type="sldNum" sz="quarter" idx="10"/>
          </p:nvPr>
        </p:nvSpPr>
        <p:spPr/>
        <p:txBody>
          <a:bodyPr/>
          <a:lstStyle/>
          <a:p>
            <a:fld id="{5D16A4D7-62A3-490D-ABAE-A6E4A05275AB}" type="slidenum">
              <a:rPr lang="en-US" smtClean="0"/>
              <a:t>12</a:t>
            </a:fld>
            <a:endParaRPr lang="en-US"/>
          </a:p>
        </p:txBody>
      </p:sp>
    </p:spTree>
    <p:extLst>
      <p:ext uri="{BB962C8B-B14F-4D97-AF65-F5344CB8AC3E}">
        <p14:creationId xmlns:p14="http://schemas.microsoft.com/office/powerpoint/2010/main" val="75341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Dysregulate Emotions- rapidly changing</a:t>
            </a:r>
            <a:r>
              <a:rPr lang="en-US" baseline="0" dirty="0" smtClean="0"/>
              <a:t> emotions. Emotional Reactions that seem disproportionate to the situation. </a:t>
            </a:r>
            <a:endParaRPr lang="en-US" dirty="0"/>
          </a:p>
        </p:txBody>
      </p:sp>
      <p:sp>
        <p:nvSpPr>
          <p:cNvPr id="4" name="Slide Number Placeholder 3"/>
          <p:cNvSpPr>
            <a:spLocks noGrp="1"/>
          </p:cNvSpPr>
          <p:nvPr>
            <p:ph type="sldNum" sz="quarter" idx="10"/>
          </p:nvPr>
        </p:nvSpPr>
        <p:spPr/>
        <p:txBody>
          <a:bodyPr/>
          <a:lstStyle/>
          <a:p>
            <a:fld id="{6B0FF2D6-606F-4954-A7E2-F46A59739680}" type="slidenum">
              <a:rPr lang="en-US" smtClean="0"/>
              <a:t>14</a:t>
            </a:fld>
            <a:endParaRPr lang="en-US" dirty="0"/>
          </a:p>
        </p:txBody>
      </p:sp>
    </p:spTree>
    <p:extLst>
      <p:ext uri="{BB962C8B-B14F-4D97-AF65-F5344CB8AC3E}">
        <p14:creationId xmlns:p14="http://schemas.microsoft.com/office/powerpoint/2010/main" val="278629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may</a:t>
            </a:r>
            <a:r>
              <a:rPr lang="en-US" baseline="0" dirty="0" smtClean="0"/>
              <a:t> subtly blame themselves for traumatic experiences</a:t>
            </a:r>
          </a:p>
          <a:p>
            <a:pPr marL="174708" indent="-174708">
              <a:buFont typeface="Arial" panose="020B0604020202020204" pitchFamily="34" charset="0"/>
              <a:buChar char="•"/>
            </a:pPr>
            <a:r>
              <a:rPr lang="en-US" baseline="0" dirty="0" smtClean="0"/>
              <a:t>It is not that we miss the symptoms- we often fail to put them together to see the BIG PICTURE </a:t>
            </a:r>
          </a:p>
          <a:p>
            <a:pPr marL="174708" indent="-174708">
              <a:buFont typeface="Arial" panose="020B0604020202020204" pitchFamily="34" charset="0"/>
              <a:buChar char="•"/>
            </a:pPr>
            <a:r>
              <a:rPr lang="en-US" baseline="0" dirty="0" smtClean="0"/>
              <a:t>Often symptoms mimic other things like ADHD, ODD, Mood disorders etc. </a:t>
            </a:r>
            <a:endParaRPr lang="en-US" dirty="0"/>
          </a:p>
        </p:txBody>
      </p:sp>
      <p:sp>
        <p:nvSpPr>
          <p:cNvPr id="4" name="Slide Number Placeholder 3"/>
          <p:cNvSpPr>
            <a:spLocks noGrp="1"/>
          </p:cNvSpPr>
          <p:nvPr>
            <p:ph type="sldNum" sz="quarter" idx="10"/>
          </p:nvPr>
        </p:nvSpPr>
        <p:spPr/>
        <p:txBody>
          <a:bodyPr/>
          <a:lstStyle/>
          <a:p>
            <a:fld id="{6B0FF2D6-606F-4954-A7E2-F46A59739680}" type="slidenum">
              <a:rPr lang="en-US" smtClean="0"/>
              <a:t>15</a:t>
            </a:fld>
            <a:endParaRPr lang="en-US" dirty="0"/>
          </a:p>
        </p:txBody>
      </p:sp>
    </p:spTree>
    <p:extLst>
      <p:ext uri="{BB962C8B-B14F-4D97-AF65-F5344CB8AC3E}">
        <p14:creationId xmlns:p14="http://schemas.microsoft.com/office/powerpoint/2010/main" val="314301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FF2D6-606F-4954-A7E2-F46A59739680}" type="slidenum">
              <a:rPr lang="en-US" smtClean="0"/>
              <a:t>22</a:t>
            </a:fld>
            <a:endParaRPr lang="en-US" dirty="0"/>
          </a:p>
        </p:txBody>
      </p:sp>
    </p:spTree>
    <p:extLst>
      <p:ext uri="{BB962C8B-B14F-4D97-AF65-F5344CB8AC3E}">
        <p14:creationId xmlns:p14="http://schemas.microsoft.com/office/powerpoint/2010/main" val="14555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going to cover behavioral indicators of the first four- as they are things that you will be most likely to hear about or see indicators of. </a:t>
            </a:r>
            <a:endParaRPr lang="en-US" dirty="0"/>
          </a:p>
        </p:txBody>
      </p:sp>
      <p:sp>
        <p:nvSpPr>
          <p:cNvPr id="4" name="Slide Number Placeholder 3"/>
          <p:cNvSpPr>
            <a:spLocks noGrp="1"/>
          </p:cNvSpPr>
          <p:nvPr>
            <p:ph type="sldNum" sz="quarter" idx="10"/>
          </p:nvPr>
        </p:nvSpPr>
        <p:spPr/>
        <p:txBody>
          <a:bodyPr/>
          <a:lstStyle/>
          <a:p>
            <a:fld id="{6B0FF2D6-606F-4954-A7E2-F46A59739680}" type="slidenum">
              <a:rPr lang="en-US" smtClean="0"/>
              <a:t>24</a:t>
            </a:fld>
            <a:endParaRPr lang="en-US" dirty="0"/>
          </a:p>
        </p:txBody>
      </p:sp>
    </p:spTree>
    <p:extLst>
      <p:ext uri="{BB962C8B-B14F-4D97-AF65-F5344CB8AC3E}">
        <p14:creationId xmlns:p14="http://schemas.microsoft.com/office/powerpoint/2010/main" val="350010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336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067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2484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685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426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472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862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893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031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219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47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017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686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000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849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352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39769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u-7J5akhSA8"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ryscenter.org/sites/default/filesSBMH%20PPT%25TEACHING%20TEACHERS%20VERSION2.pdf" TargetMode="External"/><Relationship Id="rId7" Type="http://schemas.openxmlformats.org/officeDocument/2006/relationships/image" Target="../media/image2.png"/><Relationship Id="rId2" Type="http://schemas.openxmlformats.org/officeDocument/2006/relationships/hyperlink" Target="https://traumaawareschools.org/traumainschools" TargetMode="Externa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hyperlink" Target="https://www.nctsn.org/sites/deault/files/resources/childtraumatoolkiteducators.pdf" TargetMode="External"/><Relationship Id="rId4" Type="http://schemas.openxmlformats.org/officeDocument/2006/relationships/hyperlink" Target="https://www.weareteachers.com/10-things-about-childhood-trauma-every-teacher-needs-to-kno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6823" y="1409922"/>
            <a:ext cx="7766936" cy="1646302"/>
          </a:xfrm>
        </p:spPr>
        <p:txBody>
          <a:bodyPr/>
          <a:lstStyle/>
          <a:p>
            <a:pPr algn="l"/>
            <a:r>
              <a:rPr lang="en-US" dirty="0" smtClean="0"/>
              <a:t>Meet the Trainers</a:t>
            </a:r>
            <a:endParaRPr lang="en-US" dirty="0"/>
          </a:p>
        </p:txBody>
      </p:sp>
      <p:sp>
        <p:nvSpPr>
          <p:cNvPr id="3" name="Subtitle 2"/>
          <p:cNvSpPr>
            <a:spLocks noGrp="1"/>
          </p:cNvSpPr>
          <p:nvPr>
            <p:ph type="subTitle" idx="1"/>
          </p:nvPr>
        </p:nvSpPr>
        <p:spPr>
          <a:xfrm>
            <a:off x="1266823" y="3221205"/>
            <a:ext cx="9641808" cy="2682291"/>
          </a:xfrm>
        </p:spPr>
        <p:txBody>
          <a:bodyPr>
            <a:normAutofit/>
          </a:bodyPr>
          <a:lstStyle/>
          <a:p>
            <a:pPr algn="l"/>
            <a:r>
              <a:rPr lang="en-US" dirty="0" smtClean="0"/>
              <a:t>Angela Chew, LCSW, </a:t>
            </a:r>
            <a:r>
              <a:rPr lang="en-US" i="1" dirty="0" smtClean="0"/>
              <a:t>Clinical </a:t>
            </a:r>
            <a:r>
              <a:rPr lang="en-US" i="1" dirty="0"/>
              <a:t>D</a:t>
            </a:r>
            <a:r>
              <a:rPr lang="en-US" i="1" dirty="0" smtClean="0"/>
              <a:t>irector</a:t>
            </a:r>
          </a:p>
          <a:p>
            <a:pPr algn="l"/>
            <a:r>
              <a:rPr lang="en-US" dirty="0" smtClean="0"/>
              <a:t>Tonya Wolfe, LCSW, </a:t>
            </a:r>
            <a:r>
              <a:rPr lang="en-US" i="1" dirty="0"/>
              <a:t>Clinical Director of Children’s </a:t>
            </a:r>
            <a:r>
              <a:rPr lang="en-US" i="1" dirty="0" smtClean="0"/>
              <a:t>Services</a:t>
            </a:r>
            <a:endParaRPr lang="en-US" dirty="0" smtClean="0"/>
          </a:p>
          <a:p>
            <a:pPr algn="l"/>
            <a:r>
              <a:rPr lang="en-US" dirty="0"/>
              <a:t>Tana </a:t>
            </a:r>
            <a:r>
              <a:rPr lang="en-US" dirty="0" smtClean="0"/>
              <a:t>Smith, BS, </a:t>
            </a:r>
            <a:r>
              <a:rPr lang="en-US" i="1" dirty="0" smtClean="0"/>
              <a:t>Program</a:t>
            </a:r>
            <a:r>
              <a:rPr lang="en-US" i="1" dirty="0"/>
              <a:t> </a:t>
            </a:r>
            <a:r>
              <a:rPr lang="en-US" i="1" dirty="0" smtClean="0"/>
              <a:t>Director of Children’s </a:t>
            </a:r>
            <a:r>
              <a:rPr lang="en-US" i="1" dirty="0"/>
              <a:t>Prevention </a:t>
            </a:r>
            <a:r>
              <a:rPr lang="en-US" i="1" dirty="0" smtClean="0"/>
              <a:t>Services</a:t>
            </a:r>
          </a:p>
          <a:p>
            <a:pPr algn="l"/>
            <a:r>
              <a:rPr lang="en-US" dirty="0" smtClean="0"/>
              <a:t>Sara Warmbrodt</a:t>
            </a:r>
            <a:r>
              <a:rPr lang="en-US" b="1" dirty="0" smtClean="0"/>
              <a:t>, </a:t>
            </a:r>
            <a:r>
              <a:rPr lang="en-US" dirty="0" smtClean="0"/>
              <a:t>MS, CMHP, </a:t>
            </a:r>
            <a:r>
              <a:rPr lang="en-US" i="1" dirty="0" smtClean="0"/>
              <a:t>Program Director of Family </a:t>
            </a:r>
            <a:r>
              <a:rPr lang="en-US" i="1" dirty="0"/>
              <a:t>Based Mental </a:t>
            </a:r>
            <a:r>
              <a:rPr lang="en-US" i="1" dirty="0" smtClean="0"/>
              <a:t>Health</a:t>
            </a:r>
          </a:p>
          <a:p>
            <a:pPr algn="l"/>
            <a:r>
              <a:rPr lang="en-US" dirty="0" smtClean="0"/>
              <a:t>Amanda </a:t>
            </a:r>
            <a:r>
              <a:rPr lang="en-US" dirty="0" err="1" smtClean="0"/>
              <a:t>Carpin</a:t>
            </a:r>
            <a:r>
              <a:rPr lang="en-US" dirty="0" smtClean="0"/>
              <a:t> Straub, </a:t>
            </a:r>
            <a:r>
              <a:rPr lang="en-US" dirty="0" err="1" smtClean="0"/>
              <a:t>PsyD</a:t>
            </a:r>
            <a:r>
              <a:rPr lang="en-US" dirty="0" smtClean="0"/>
              <a:t>, </a:t>
            </a:r>
            <a:r>
              <a:rPr lang="en-US" i="1" dirty="0"/>
              <a:t>C</a:t>
            </a:r>
            <a:r>
              <a:rPr lang="en-US" i="1" dirty="0" smtClean="0"/>
              <a:t>linical Psychologist</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1828110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Complex/Chronic Trauma</a:t>
            </a:r>
            <a:endParaRPr lang="en-US" dirty="0"/>
          </a:p>
        </p:txBody>
      </p:sp>
      <p:sp>
        <p:nvSpPr>
          <p:cNvPr id="4" name="Content Placeholder 2"/>
          <p:cNvSpPr txBox="1">
            <a:spLocks noGrp="1"/>
          </p:cNvSpPr>
          <p:nvPr>
            <p:ph idx="1"/>
          </p:nvPr>
        </p:nvSpPr>
        <p:spPr>
          <a:xfrm>
            <a:off x="828541" y="1270000"/>
            <a:ext cx="8596668" cy="3880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smtClean="0"/>
              <a:t>Physical abuse</a:t>
            </a:r>
          </a:p>
          <a:p>
            <a:r>
              <a:rPr lang="en-US" dirty="0" smtClean="0"/>
              <a:t>Emotional abuse</a:t>
            </a:r>
          </a:p>
          <a:p>
            <a:r>
              <a:rPr lang="en-US" dirty="0" smtClean="0"/>
              <a:t>Sexual abuse</a:t>
            </a:r>
          </a:p>
          <a:p>
            <a:r>
              <a:rPr lang="en-US" dirty="0" smtClean="0"/>
              <a:t>Bullying/harassment</a:t>
            </a:r>
          </a:p>
          <a:p>
            <a:r>
              <a:rPr lang="en-US" dirty="0" smtClean="0"/>
              <a:t>Neglect</a:t>
            </a:r>
          </a:p>
          <a:p>
            <a:r>
              <a:rPr lang="en-US" dirty="0" smtClean="0"/>
              <a:t>Inadequate caregiving</a:t>
            </a:r>
          </a:p>
          <a:p>
            <a:r>
              <a:rPr lang="en-US" dirty="0" smtClean="0"/>
              <a:t>Exposure to domestic violence</a:t>
            </a:r>
          </a:p>
          <a:p>
            <a:endParaRPr lang="en-US" dirty="0" smtClean="0"/>
          </a:p>
          <a:p>
            <a:pPr marL="0" indent="0">
              <a:buFont typeface="Arial" panose="020B0604020202020204" pitchFamily="34" charse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0489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6758"/>
            <a:ext cx="8596668" cy="1320800"/>
          </a:xfrm>
        </p:spPr>
        <p:txBody>
          <a:bodyPr/>
          <a:lstStyle/>
          <a:p>
            <a:r>
              <a:rPr lang="en-US" dirty="0" smtClean="0"/>
              <a:t>Examples of Vicarious Trauma</a:t>
            </a:r>
            <a:endParaRPr lang="en-US" dirty="0"/>
          </a:p>
        </p:txBody>
      </p:sp>
      <p:sp>
        <p:nvSpPr>
          <p:cNvPr id="4" name="Content Placeholder 2"/>
          <p:cNvSpPr txBox="1">
            <a:spLocks noGrp="1"/>
          </p:cNvSpPr>
          <p:nvPr>
            <p:ph idx="1"/>
          </p:nvPr>
        </p:nvSpPr>
        <p:spPr>
          <a:xfrm>
            <a:off x="677334" y="1730115"/>
            <a:ext cx="8596668" cy="38807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pPr>
            <a:r>
              <a:rPr lang="en-US" dirty="0" smtClean="0"/>
              <a:t>Seeing distressing videos repeatedly on TV</a:t>
            </a:r>
          </a:p>
          <a:p>
            <a:pPr>
              <a:buFontTx/>
              <a:buChar char="-"/>
            </a:pPr>
            <a:r>
              <a:rPr lang="en-US" dirty="0" smtClean="0"/>
              <a:t>Hypervigilance when in an environment that reminds you of a trauma someone else experienced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6582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9789"/>
            <a:ext cx="8596668" cy="1320800"/>
          </a:xfrm>
        </p:spPr>
        <p:txBody>
          <a:bodyPr/>
          <a:lstStyle/>
          <a:p>
            <a:r>
              <a:rPr lang="en-US" dirty="0" smtClean="0"/>
              <a:t>That’s a Trauma?</a:t>
            </a:r>
            <a:endParaRPr lang="en-US" dirty="0"/>
          </a:p>
        </p:txBody>
      </p:sp>
      <p:sp>
        <p:nvSpPr>
          <p:cNvPr id="3" name="Content Placeholder 2"/>
          <p:cNvSpPr>
            <a:spLocks noGrp="1"/>
          </p:cNvSpPr>
          <p:nvPr>
            <p:ph idx="1"/>
          </p:nvPr>
        </p:nvSpPr>
        <p:spPr>
          <a:xfrm>
            <a:off x="677334" y="1500189"/>
            <a:ext cx="8596668" cy="3880773"/>
          </a:xfrm>
        </p:spPr>
        <p:txBody>
          <a:bodyPr>
            <a:normAutofit/>
          </a:bodyPr>
          <a:lstStyle/>
          <a:p>
            <a:r>
              <a:rPr lang="en-US" sz="2000" dirty="0" smtClean="0"/>
              <a:t>Living in a chronically chaotic environment in which housing and financial resources are not consistently available</a:t>
            </a:r>
          </a:p>
          <a:p>
            <a:r>
              <a:rPr lang="en-US" sz="2000" dirty="0" smtClean="0"/>
              <a:t>Homelessness</a:t>
            </a:r>
          </a:p>
          <a:p>
            <a:r>
              <a:rPr lang="en-US" sz="2000" dirty="0" smtClean="0"/>
              <a:t>Frequent changes in caregivers (especially for young children)</a:t>
            </a:r>
          </a:p>
          <a:p>
            <a:r>
              <a:rPr lang="en-US" sz="2000" dirty="0" smtClean="0"/>
              <a:t>Significant mental health issues in parents</a:t>
            </a:r>
          </a:p>
          <a:p>
            <a:r>
              <a:rPr lang="en-US" sz="2000" dirty="0" smtClean="0"/>
              <a:t>Addiction in parents</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0888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41" y="1004759"/>
            <a:ext cx="8596668" cy="1320800"/>
          </a:xfrm>
        </p:spPr>
        <p:txBody>
          <a:bodyPr/>
          <a:lstStyle/>
          <a:p>
            <a:r>
              <a:rPr lang="en-US" dirty="0" smtClean="0"/>
              <a:t>Factors to Consider in a Trauma</a:t>
            </a:r>
            <a:endParaRPr lang="en-US" dirty="0"/>
          </a:p>
        </p:txBody>
      </p:sp>
      <p:sp>
        <p:nvSpPr>
          <p:cNvPr id="3" name="Content Placeholder 2"/>
          <p:cNvSpPr>
            <a:spLocks noGrp="1"/>
          </p:cNvSpPr>
          <p:nvPr>
            <p:ph idx="1"/>
          </p:nvPr>
        </p:nvSpPr>
        <p:spPr>
          <a:xfrm>
            <a:off x="828541" y="1665159"/>
            <a:ext cx="8596668" cy="3880773"/>
          </a:xfrm>
        </p:spPr>
        <p:txBody>
          <a:bodyPr/>
          <a:lstStyle/>
          <a:p>
            <a:r>
              <a:rPr lang="en-US" sz="2400" dirty="0" smtClean="0"/>
              <a:t>Severity of traumatic experience</a:t>
            </a:r>
          </a:p>
          <a:p>
            <a:r>
              <a:rPr lang="en-US" sz="2400" dirty="0" smtClean="0"/>
              <a:t>Proximity to the event</a:t>
            </a:r>
          </a:p>
          <a:p>
            <a:r>
              <a:rPr lang="en-US" sz="2400" dirty="0" smtClean="0"/>
              <a:t>Caregiver’s reaction</a:t>
            </a:r>
          </a:p>
          <a:p>
            <a:r>
              <a:rPr lang="en-US" sz="2400" dirty="0" smtClean="0"/>
              <a:t>Prior history of trauma</a:t>
            </a:r>
          </a:p>
          <a:p>
            <a:r>
              <a:rPr lang="en-US" sz="2400" dirty="0" smtClean="0"/>
              <a:t>Family and community factors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113284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603416"/>
            <a:ext cx="8596668" cy="1320800"/>
          </a:xfrm>
        </p:spPr>
        <p:txBody>
          <a:bodyPr/>
          <a:lstStyle/>
          <a:p>
            <a:r>
              <a:rPr lang="en-US" dirty="0" smtClean="0"/>
              <a:t>Symptoms of Trauma</a:t>
            </a:r>
            <a:endParaRPr lang="en-US" dirty="0"/>
          </a:p>
        </p:txBody>
      </p:sp>
      <p:sp>
        <p:nvSpPr>
          <p:cNvPr id="4" name="Text Placeholder 3"/>
          <p:cNvSpPr>
            <a:spLocks noGrp="1"/>
          </p:cNvSpPr>
          <p:nvPr>
            <p:ph type="body" idx="1"/>
          </p:nvPr>
        </p:nvSpPr>
        <p:spPr>
          <a:xfrm>
            <a:off x="675745" y="1636594"/>
            <a:ext cx="4185623" cy="576262"/>
          </a:xfrm>
        </p:spPr>
        <p:txBody>
          <a:bodyPr/>
          <a:lstStyle/>
          <a:p>
            <a:r>
              <a:rPr lang="en-US" sz="2800" dirty="0" smtClean="0"/>
              <a:t>AFFECTIVE SYMPTOMS</a:t>
            </a:r>
            <a:endParaRPr lang="en-US" sz="2800" dirty="0"/>
          </a:p>
        </p:txBody>
      </p:sp>
      <p:sp>
        <p:nvSpPr>
          <p:cNvPr id="3" name="Content Placeholder 2"/>
          <p:cNvSpPr>
            <a:spLocks noGrp="1"/>
          </p:cNvSpPr>
          <p:nvPr>
            <p:ph sz="half" idx="2"/>
          </p:nvPr>
        </p:nvSpPr>
        <p:spPr>
          <a:xfrm>
            <a:off x="675745" y="2212856"/>
            <a:ext cx="4185623" cy="3304117"/>
          </a:xfrm>
        </p:spPr>
        <p:txBody>
          <a:bodyPr>
            <a:normAutofit/>
          </a:bodyPr>
          <a:lstStyle/>
          <a:p>
            <a:r>
              <a:rPr lang="en-US" sz="2000" dirty="0" smtClean="0"/>
              <a:t>Fear</a:t>
            </a:r>
          </a:p>
          <a:p>
            <a:r>
              <a:rPr lang="en-US" sz="2000" dirty="0" smtClean="0"/>
              <a:t>Sadness</a:t>
            </a:r>
          </a:p>
          <a:p>
            <a:r>
              <a:rPr lang="en-US" sz="2000" dirty="0" smtClean="0"/>
              <a:t>Anger</a:t>
            </a:r>
          </a:p>
          <a:p>
            <a:r>
              <a:rPr lang="en-US" sz="2000" dirty="0" smtClean="0"/>
              <a:t>Anxiety</a:t>
            </a:r>
          </a:p>
          <a:p>
            <a:r>
              <a:rPr lang="en-US" sz="2000" dirty="0" smtClean="0"/>
              <a:t>Dysregulated emotions</a:t>
            </a:r>
          </a:p>
          <a:p>
            <a:endParaRPr lang="en-US" sz="2000" dirty="0"/>
          </a:p>
          <a:p>
            <a:pPr marL="0" indent="0">
              <a:buNone/>
            </a:pPr>
            <a:endParaRPr lang="en-US" sz="2000" dirty="0" smtClean="0"/>
          </a:p>
          <a:p>
            <a:endParaRPr lang="en-US" sz="2000" dirty="0"/>
          </a:p>
          <a:p>
            <a:pPr marL="0" indent="0">
              <a:buNone/>
            </a:pPr>
            <a:endParaRPr lang="en-US" sz="2000" dirty="0" smtClean="0"/>
          </a:p>
          <a:p>
            <a:pPr marL="0" indent="0">
              <a:buNone/>
            </a:pPr>
            <a:endParaRPr lang="en-US" sz="2000" dirty="0"/>
          </a:p>
        </p:txBody>
      </p:sp>
      <p:sp>
        <p:nvSpPr>
          <p:cNvPr id="5" name="Text Placeholder 4"/>
          <p:cNvSpPr>
            <a:spLocks noGrp="1"/>
          </p:cNvSpPr>
          <p:nvPr>
            <p:ph type="body" sz="quarter" idx="3"/>
          </p:nvPr>
        </p:nvSpPr>
        <p:spPr>
          <a:xfrm>
            <a:off x="5126875" y="1924725"/>
            <a:ext cx="4185618" cy="576262"/>
          </a:xfrm>
        </p:spPr>
        <p:txBody>
          <a:bodyPr/>
          <a:lstStyle/>
          <a:p>
            <a:r>
              <a:rPr lang="en-US" sz="2800" dirty="0" smtClean="0"/>
              <a:t>PHYSIOLOGICAL SYMPTOMS</a:t>
            </a:r>
            <a:endParaRPr lang="en-US" sz="2800" dirty="0"/>
          </a:p>
        </p:txBody>
      </p:sp>
      <p:sp>
        <p:nvSpPr>
          <p:cNvPr id="6" name="Content Placeholder 5"/>
          <p:cNvSpPr>
            <a:spLocks noGrp="1"/>
          </p:cNvSpPr>
          <p:nvPr>
            <p:ph sz="quarter" idx="4"/>
          </p:nvPr>
        </p:nvSpPr>
        <p:spPr>
          <a:xfrm>
            <a:off x="5126876" y="2500987"/>
            <a:ext cx="4185617" cy="2749388"/>
          </a:xfrm>
        </p:spPr>
        <p:txBody>
          <a:bodyPr>
            <a:normAutofit/>
          </a:bodyPr>
          <a:lstStyle/>
          <a:p>
            <a:r>
              <a:rPr lang="en-US" sz="2000" dirty="0" smtClean="0"/>
              <a:t>Irritability</a:t>
            </a:r>
          </a:p>
          <a:p>
            <a:r>
              <a:rPr lang="en-US" sz="2000" dirty="0" smtClean="0"/>
              <a:t>Difficulties with concentration</a:t>
            </a:r>
          </a:p>
          <a:p>
            <a:r>
              <a:rPr lang="en-US" sz="2000" dirty="0" smtClean="0"/>
              <a:t>Sleep difficulties</a:t>
            </a:r>
          </a:p>
          <a:p>
            <a:r>
              <a:rPr lang="en-US" sz="2000" dirty="0" smtClean="0"/>
              <a:t>Anger outbursts</a:t>
            </a:r>
          </a:p>
          <a:p>
            <a:r>
              <a:rPr lang="en-US" sz="2000" dirty="0" smtClean="0"/>
              <a:t>Impulsivity</a:t>
            </a:r>
          </a:p>
          <a:p>
            <a:r>
              <a:rPr lang="en-US" sz="2000" dirty="0" smtClean="0"/>
              <a:t>Reckless behavior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260525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Trauma (</a:t>
            </a:r>
            <a:r>
              <a:rPr lang="en-US" dirty="0" err="1" smtClean="0"/>
              <a:t>cont</a:t>
            </a:r>
            <a:r>
              <a:rPr lang="en-US" dirty="0" smtClean="0"/>
              <a:t>)</a:t>
            </a:r>
            <a:endParaRPr lang="en-US" dirty="0"/>
          </a:p>
        </p:txBody>
      </p:sp>
      <p:sp>
        <p:nvSpPr>
          <p:cNvPr id="3" name="Text Placeholder 2"/>
          <p:cNvSpPr>
            <a:spLocks noGrp="1"/>
          </p:cNvSpPr>
          <p:nvPr>
            <p:ph type="body" idx="1"/>
          </p:nvPr>
        </p:nvSpPr>
        <p:spPr>
          <a:xfrm>
            <a:off x="677334" y="1535635"/>
            <a:ext cx="4185623" cy="576262"/>
          </a:xfrm>
        </p:spPr>
        <p:txBody>
          <a:bodyPr/>
          <a:lstStyle/>
          <a:p>
            <a:r>
              <a:rPr lang="en-US" sz="2800" dirty="0" smtClean="0"/>
              <a:t>COGNITIVE SYMPTOMS</a:t>
            </a:r>
            <a:endParaRPr lang="en-US" sz="2800" dirty="0"/>
          </a:p>
        </p:txBody>
      </p:sp>
      <p:sp>
        <p:nvSpPr>
          <p:cNvPr id="4" name="Content Placeholder 3"/>
          <p:cNvSpPr>
            <a:spLocks noGrp="1"/>
          </p:cNvSpPr>
          <p:nvPr>
            <p:ph sz="half" idx="2"/>
          </p:nvPr>
        </p:nvSpPr>
        <p:spPr>
          <a:xfrm>
            <a:off x="677334" y="2111897"/>
            <a:ext cx="4185623" cy="3304117"/>
          </a:xfrm>
        </p:spPr>
        <p:txBody>
          <a:bodyPr/>
          <a:lstStyle/>
          <a:p>
            <a:r>
              <a:rPr lang="en-US" sz="2000" dirty="0" smtClean="0"/>
              <a:t>Irrational or erroneous beliefs</a:t>
            </a:r>
          </a:p>
          <a:p>
            <a:r>
              <a:rPr lang="en-US" sz="2000" dirty="0" smtClean="0"/>
              <a:t>Reduced trust</a:t>
            </a:r>
          </a:p>
          <a:p>
            <a:r>
              <a:rPr lang="en-US" sz="2000" dirty="0" smtClean="0"/>
              <a:t>Negative self-image</a:t>
            </a:r>
          </a:p>
          <a:p>
            <a:r>
              <a:rPr lang="en-US" sz="2000" dirty="0" smtClean="0"/>
              <a:t>Accurate but unhelpful thoughts</a:t>
            </a:r>
            <a:endParaRPr lang="en-US" sz="2000" dirty="0"/>
          </a:p>
        </p:txBody>
      </p:sp>
      <p:sp>
        <p:nvSpPr>
          <p:cNvPr id="5" name="Text Placeholder 4"/>
          <p:cNvSpPr>
            <a:spLocks noGrp="1"/>
          </p:cNvSpPr>
          <p:nvPr>
            <p:ph type="body" sz="quarter" idx="3"/>
          </p:nvPr>
        </p:nvSpPr>
        <p:spPr>
          <a:xfrm>
            <a:off x="5089972" y="1535635"/>
            <a:ext cx="4185618" cy="576262"/>
          </a:xfrm>
        </p:spPr>
        <p:txBody>
          <a:bodyPr/>
          <a:lstStyle/>
          <a:p>
            <a:r>
              <a:rPr lang="en-US" sz="2800" dirty="0" smtClean="0"/>
              <a:t>BEHAVIORAL SYMPTOMS</a:t>
            </a:r>
            <a:endParaRPr lang="en-US" sz="2800" dirty="0"/>
          </a:p>
        </p:txBody>
      </p:sp>
      <p:sp>
        <p:nvSpPr>
          <p:cNvPr id="6" name="Content Placeholder 5"/>
          <p:cNvSpPr>
            <a:spLocks noGrp="1"/>
          </p:cNvSpPr>
          <p:nvPr>
            <p:ph sz="quarter" idx="4"/>
          </p:nvPr>
        </p:nvSpPr>
        <p:spPr>
          <a:xfrm>
            <a:off x="5089973" y="2111897"/>
            <a:ext cx="4185617" cy="3304117"/>
          </a:xfrm>
        </p:spPr>
        <p:txBody>
          <a:bodyPr>
            <a:normAutofit/>
          </a:bodyPr>
          <a:lstStyle/>
          <a:p>
            <a:r>
              <a:rPr lang="en-US" sz="2000" dirty="0" smtClean="0"/>
              <a:t>Avoidance</a:t>
            </a:r>
          </a:p>
          <a:p>
            <a:r>
              <a:rPr lang="en-US" sz="2000" dirty="0" smtClean="0"/>
              <a:t>Maladaptive behaviors</a:t>
            </a:r>
          </a:p>
          <a:p>
            <a:pPr lvl="1"/>
            <a:r>
              <a:rPr lang="en-US" sz="1800" dirty="0" smtClean="0"/>
              <a:t>Sexualized behaviors</a:t>
            </a:r>
          </a:p>
          <a:p>
            <a:pPr lvl="1"/>
            <a:r>
              <a:rPr lang="en-US" sz="1800" dirty="0" smtClean="0"/>
              <a:t>Violent behaviors</a:t>
            </a:r>
          </a:p>
          <a:p>
            <a:r>
              <a:rPr lang="en-US" sz="2000" dirty="0" smtClean="0"/>
              <a:t>Temper tantrums</a:t>
            </a:r>
          </a:p>
          <a:p>
            <a:r>
              <a:rPr lang="en-US" sz="2000" dirty="0" smtClean="0"/>
              <a:t>Substance abuse</a:t>
            </a:r>
          </a:p>
          <a:p>
            <a:r>
              <a:rPr lang="en-US" sz="2000" dirty="0" smtClean="0"/>
              <a:t>Self-injury</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975647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Study: An Overview</a:t>
            </a:r>
            <a:endParaRPr lang="en-US" dirty="0"/>
          </a:p>
        </p:txBody>
      </p:sp>
      <p:sp>
        <p:nvSpPr>
          <p:cNvPr id="3" name="Content Placeholder 2"/>
          <p:cNvSpPr>
            <a:spLocks noGrp="1"/>
          </p:cNvSpPr>
          <p:nvPr>
            <p:ph idx="1"/>
          </p:nvPr>
        </p:nvSpPr>
        <p:spPr>
          <a:xfrm>
            <a:off x="677334" y="1315453"/>
            <a:ext cx="8596668" cy="4725910"/>
          </a:xfrm>
        </p:spPr>
        <p:txBody>
          <a:bodyPr>
            <a:normAutofit/>
          </a:bodyPr>
          <a:lstStyle/>
          <a:p>
            <a:r>
              <a:rPr lang="en-US" sz="2000" dirty="0" smtClean="0"/>
              <a:t>Adverse Childhood Experiences Study</a:t>
            </a:r>
          </a:p>
          <a:p>
            <a:pPr lvl="1"/>
            <a:r>
              <a:rPr lang="en-US" sz="1800" dirty="0" smtClean="0"/>
              <a:t>Interested in why the drop out rate was so high in an obesity clinic at Kaiser Permanente during 1980s</a:t>
            </a:r>
          </a:p>
          <a:p>
            <a:pPr lvl="1"/>
            <a:r>
              <a:rPr lang="en-US" sz="1800" dirty="0" smtClean="0"/>
              <a:t>Took place in 1995-1997</a:t>
            </a:r>
          </a:p>
          <a:p>
            <a:pPr lvl="1"/>
            <a:r>
              <a:rPr lang="en-US" sz="1800" dirty="0" smtClean="0"/>
              <a:t>Conducted </a:t>
            </a:r>
            <a:r>
              <a:rPr lang="en-US" sz="1800" dirty="0"/>
              <a:t>by </a:t>
            </a:r>
            <a:r>
              <a:rPr lang="en-US" sz="1800" dirty="0" smtClean="0"/>
              <a:t>Kaiser Permanente and </a:t>
            </a:r>
            <a:r>
              <a:rPr lang="en-US" sz="1800" dirty="0"/>
              <a:t>the </a:t>
            </a:r>
            <a:r>
              <a:rPr lang="en-US" sz="1800" dirty="0" smtClean="0"/>
              <a:t>CDC</a:t>
            </a:r>
          </a:p>
          <a:p>
            <a:pPr lvl="1"/>
            <a:r>
              <a:rPr lang="en-US" sz="1800" dirty="0" smtClean="0"/>
              <a:t>Over 17,000 participants</a:t>
            </a:r>
          </a:p>
          <a:p>
            <a:pPr lvl="1"/>
            <a:r>
              <a:rPr lang="en-US" sz="1800" dirty="0" smtClean="0"/>
              <a:t>Participants were surveyed about physical abuse, sexual abuse, emotional abuse, physical neglect, emotional neglect, exposure to domestic violence, household substance abuse, household mental illness, parental separation or divorce, and an incarcerated household member</a:t>
            </a:r>
          </a:p>
          <a:p>
            <a:pPr lvl="1"/>
            <a:r>
              <a:rPr lang="en-US" sz="1800" dirty="0" smtClean="0"/>
              <a:t>Long-term studies are still ongoing; several follow-up studies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3165696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26" y="464611"/>
            <a:ext cx="7904747" cy="506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1124946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Outcomes</a:t>
            </a:r>
            <a:endParaRPr lang="en-US" dirty="0"/>
          </a:p>
        </p:txBody>
      </p:sp>
      <p:sp>
        <p:nvSpPr>
          <p:cNvPr id="3" name="Content Placeholder 2"/>
          <p:cNvSpPr>
            <a:spLocks noGrp="1"/>
          </p:cNvSpPr>
          <p:nvPr>
            <p:ph idx="1"/>
          </p:nvPr>
        </p:nvSpPr>
        <p:spPr>
          <a:xfrm>
            <a:off x="677334" y="1540043"/>
            <a:ext cx="8596668" cy="4501320"/>
          </a:xfrm>
        </p:spPr>
        <p:txBody>
          <a:bodyPr>
            <a:normAutofit/>
          </a:bodyPr>
          <a:lstStyle/>
          <a:p>
            <a:r>
              <a:rPr lang="en-US" sz="2000" dirty="0" smtClean="0"/>
              <a:t>2 out of 3 of people reported at least one ACE</a:t>
            </a:r>
          </a:p>
          <a:p>
            <a:r>
              <a:rPr lang="en-US" sz="2000" dirty="0" smtClean="0"/>
              <a:t>More than 1 out of 5 people reported two or more ACES</a:t>
            </a:r>
          </a:p>
          <a:p>
            <a:r>
              <a:rPr lang="en-US" sz="2000" dirty="0" smtClean="0"/>
              <a:t>Short- </a:t>
            </a:r>
            <a:r>
              <a:rPr lang="en-US" sz="2000" dirty="0"/>
              <a:t>and long-term outcomes of these childhood exposures include a multitude of health and social </a:t>
            </a:r>
            <a:r>
              <a:rPr lang="en-US" sz="2000" dirty="0" smtClean="0"/>
              <a:t>problems</a:t>
            </a:r>
          </a:p>
          <a:p>
            <a:r>
              <a:rPr lang="en-US" sz="2000" dirty="0"/>
              <a:t>Compared to an ACE score of zero, having </a:t>
            </a:r>
            <a:r>
              <a:rPr lang="en-US" sz="2000" dirty="0" smtClean="0"/>
              <a:t>4 </a:t>
            </a:r>
            <a:r>
              <a:rPr lang="en-US" sz="2000" dirty="0"/>
              <a:t>adverse childhood experiences was associated with a seven-fold (700%) increase in alcoholism, a doubling of risk of being diagnosed with cancer, and a </a:t>
            </a:r>
            <a:r>
              <a:rPr lang="en-US" sz="2000" dirty="0" smtClean="0"/>
              <a:t>four-fold (400%) </a:t>
            </a:r>
            <a:r>
              <a:rPr lang="en-US" sz="2000" dirty="0"/>
              <a:t>increase in </a:t>
            </a:r>
            <a:r>
              <a:rPr lang="en-US" sz="2000" dirty="0" smtClean="0"/>
              <a:t>emphysema</a:t>
            </a:r>
          </a:p>
          <a:p>
            <a:r>
              <a:rPr lang="en-US" sz="2000" dirty="0" smtClean="0"/>
              <a:t>Compared to an ACE score of zero, having 6 adverse childhood experiences was associated with </a:t>
            </a:r>
            <a:r>
              <a:rPr lang="en-US" sz="2000" dirty="0"/>
              <a:t>a 30-fold (3000%) increase in attempted </a:t>
            </a:r>
            <a:r>
              <a:rPr lang="en-US" sz="2000" dirty="0" smtClean="0"/>
              <a:t>suicide</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236485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Outcomes</a:t>
            </a:r>
            <a:endParaRPr lang="en-US" dirty="0"/>
          </a:p>
        </p:txBody>
      </p:sp>
      <p:sp>
        <p:nvSpPr>
          <p:cNvPr id="3" name="Content Placeholder 2"/>
          <p:cNvSpPr>
            <a:spLocks noGrp="1"/>
          </p:cNvSpPr>
          <p:nvPr>
            <p:ph idx="1"/>
          </p:nvPr>
        </p:nvSpPr>
        <p:spPr>
          <a:xfrm>
            <a:off x="598906" y="1879162"/>
            <a:ext cx="4600519" cy="4697411"/>
          </a:xfrm>
        </p:spPr>
        <p:txBody>
          <a:bodyPr>
            <a:normAutofit fontScale="92500" lnSpcReduction="20000"/>
          </a:bodyPr>
          <a:lstStyle/>
          <a:p>
            <a:r>
              <a:rPr lang="en-US" dirty="0"/>
              <a:t>Alcoholism and alcohol abuse</a:t>
            </a:r>
          </a:p>
          <a:p>
            <a:r>
              <a:rPr lang="en-US" dirty="0"/>
              <a:t>Chronic obstructive pulmonary disease (COPD)</a:t>
            </a:r>
          </a:p>
          <a:p>
            <a:r>
              <a:rPr lang="en-US" dirty="0" smtClean="0"/>
              <a:t>Depression, anxiety, and other mental health diagnoses</a:t>
            </a:r>
            <a:endParaRPr lang="en-US" dirty="0"/>
          </a:p>
          <a:p>
            <a:r>
              <a:rPr lang="en-US" dirty="0"/>
              <a:t>Fetal death</a:t>
            </a:r>
          </a:p>
          <a:p>
            <a:r>
              <a:rPr lang="en-US" dirty="0"/>
              <a:t>Health-related quality of life</a:t>
            </a:r>
          </a:p>
          <a:p>
            <a:r>
              <a:rPr lang="en-US" dirty="0"/>
              <a:t>Illicit drug </a:t>
            </a:r>
            <a:r>
              <a:rPr lang="en-US" dirty="0" smtClean="0"/>
              <a:t>use and addiction</a:t>
            </a:r>
            <a:endParaRPr lang="en-US" dirty="0"/>
          </a:p>
          <a:p>
            <a:r>
              <a:rPr lang="en-US" dirty="0"/>
              <a:t>Ischemic heart disease (IHD)</a:t>
            </a:r>
          </a:p>
          <a:p>
            <a:r>
              <a:rPr lang="en-US" dirty="0"/>
              <a:t>Liver </a:t>
            </a:r>
            <a:r>
              <a:rPr lang="en-US" dirty="0" smtClean="0"/>
              <a:t>disease</a:t>
            </a:r>
          </a:p>
          <a:p>
            <a:r>
              <a:rPr lang="en-US" dirty="0" smtClean="0"/>
              <a:t>Multiple divorces</a:t>
            </a:r>
          </a:p>
          <a:p>
            <a:r>
              <a:rPr lang="en-US" dirty="0" smtClean="0"/>
              <a:t>Auto-immune disease</a:t>
            </a:r>
          </a:p>
          <a:p>
            <a:r>
              <a:rPr lang="en-US" dirty="0" smtClean="0"/>
              <a:t>Lung cancer</a:t>
            </a:r>
          </a:p>
          <a:p>
            <a:r>
              <a:rPr lang="en-US" dirty="0" smtClean="0"/>
              <a:t>Skeletal fractures</a:t>
            </a:r>
            <a:endParaRPr lang="en-US" dirty="0"/>
          </a:p>
          <a:p>
            <a:endParaRPr lang="en-US" dirty="0"/>
          </a:p>
        </p:txBody>
      </p:sp>
      <p:sp>
        <p:nvSpPr>
          <p:cNvPr id="4" name="TextBox 3"/>
          <p:cNvSpPr txBox="1"/>
          <p:nvPr/>
        </p:nvSpPr>
        <p:spPr>
          <a:xfrm>
            <a:off x="4975668" y="1879162"/>
            <a:ext cx="4219074" cy="5442516"/>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sz="1600" dirty="0" smtClean="0">
                <a:solidFill>
                  <a:schemeClr val="tx1">
                    <a:lumMod val="75000"/>
                    <a:lumOff val="25000"/>
                  </a:schemeClr>
                </a:solidFill>
              </a:rPr>
              <a:t>Risk </a:t>
            </a:r>
            <a:r>
              <a:rPr lang="en-US" sz="1600" dirty="0">
                <a:solidFill>
                  <a:schemeClr val="tx1">
                    <a:lumMod val="75000"/>
                    <a:lumOff val="25000"/>
                  </a:schemeClr>
                </a:solidFill>
              </a:rPr>
              <a:t>for intimate partner </a:t>
            </a:r>
            <a:r>
              <a:rPr lang="en-US" sz="1600" dirty="0" smtClean="0">
                <a:solidFill>
                  <a:schemeClr val="tx1">
                    <a:lumMod val="75000"/>
                    <a:lumOff val="25000"/>
                  </a:schemeClr>
                </a:solidFill>
              </a:rPr>
              <a:t>violence: perpetrator and victimization</a:t>
            </a:r>
            <a:endParaRPr lang="en-US" sz="1600" dirty="0">
              <a:solidFill>
                <a:schemeClr val="tx1">
                  <a:lumMod val="75000"/>
                  <a:lumOff val="25000"/>
                </a:schemeClr>
              </a:solidFill>
            </a:endParaRP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Multiple sexual partners</a:t>
            </a: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Sexually transmitted diseases (STDs)</a:t>
            </a: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Smoking</a:t>
            </a: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Suicide attempts</a:t>
            </a: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Unintended pregnancies</a:t>
            </a: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Early initiation of smoking</a:t>
            </a: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Early initiation of sexual activity</a:t>
            </a:r>
          </a:p>
          <a:p>
            <a:pPr marL="342900" indent="-342900">
              <a:spcBef>
                <a:spcPts val="1000"/>
              </a:spcBef>
              <a:buClr>
                <a:schemeClr val="accent1"/>
              </a:buClr>
              <a:buSzPct val="80000"/>
              <a:buFont typeface="Wingdings 3" charset="2"/>
              <a:buChar char=""/>
            </a:pPr>
            <a:r>
              <a:rPr lang="en-US" sz="1600" dirty="0">
                <a:solidFill>
                  <a:schemeClr val="tx1">
                    <a:lumMod val="75000"/>
                    <a:lumOff val="25000"/>
                  </a:schemeClr>
                </a:solidFill>
              </a:rPr>
              <a:t>Adolescent </a:t>
            </a:r>
            <a:r>
              <a:rPr lang="en-US" sz="1600" dirty="0" smtClean="0">
                <a:solidFill>
                  <a:schemeClr val="tx1">
                    <a:lumMod val="75000"/>
                    <a:lumOff val="25000"/>
                  </a:schemeClr>
                </a:solidFill>
              </a:rPr>
              <a:t>pregnancy</a:t>
            </a:r>
          </a:p>
          <a:p>
            <a:pPr marL="342900" indent="-342900">
              <a:spcBef>
                <a:spcPts val="1000"/>
              </a:spcBef>
              <a:buClr>
                <a:schemeClr val="accent1"/>
              </a:buClr>
              <a:buSzPct val="80000"/>
              <a:buFont typeface="Wingdings 3" charset="2"/>
              <a:buChar char=""/>
            </a:pPr>
            <a:r>
              <a:rPr lang="en-US" sz="1600" dirty="0" smtClean="0">
                <a:solidFill>
                  <a:schemeClr val="tx1">
                    <a:lumMod val="75000"/>
                    <a:lumOff val="25000"/>
                  </a:schemeClr>
                </a:solidFill>
              </a:rPr>
              <a:t>Diabetes</a:t>
            </a:r>
          </a:p>
          <a:p>
            <a:pPr marL="342900" indent="-342900">
              <a:spcBef>
                <a:spcPts val="1000"/>
              </a:spcBef>
              <a:buClr>
                <a:schemeClr val="accent1"/>
              </a:buClr>
              <a:buSzPct val="80000"/>
              <a:buFont typeface="Wingdings 3" charset="2"/>
              <a:buChar char=""/>
            </a:pPr>
            <a:r>
              <a:rPr lang="en-US" sz="1600" dirty="0" smtClean="0">
                <a:solidFill>
                  <a:schemeClr val="tx1">
                    <a:lumMod val="75000"/>
                    <a:lumOff val="25000"/>
                  </a:schemeClr>
                </a:solidFill>
              </a:rPr>
              <a:t>Work problems: absenteeism, productivity, work-related injuries</a:t>
            </a:r>
          </a:p>
          <a:p>
            <a:pPr marL="342900" indent="-342900">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endParaRPr lang="en-US" dirty="0"/>
          </a:p>
        </p:txBody>
      </p:sp>
      <p:sp>
        <p:nvSpPr>
          <p:cNvPr id="5" name="TextBox 4"/>
          <p:cNvSpPr txBox="1"/>
          <p:nvPr/>
        </p:nvSpPr>
        <p:spPr>
          <a:xfrm>
            <a:off x="677334" y="1270000"/>
            <a:ext cx="9044182" cy="400110"/>
          </a:xfrm>
          <a:prstGeom prst="rect">
            <a:avLst/>
          </a:prstGeom>
          <a:noFill/>
        </p:spPr>
        <p:txBody>
          <a:bodyPr wrap="square" rtlCol="0">
            <a:spAutoFit/>
          </a:bodyPr>
          <a:lstStyle/>
          <a:p>
            <a:r>
              <a:rPr lang="en-US" sz="2000" dirty="0" smtClean="0"/>
              <a:t>The more ACES a person has, the more likely they are to experience…</a:t>
            </a:r>
            <a:endParaRPr lang="en-US" sz="2000" dirty="0"/>
          </a:p>
        </p:txBody>
      </p:sp>
    </p:spTree>
    <p:extLst>
      <p:ext uri="{BB962C8B-B14F-4D97-AF65-F5344CB8AC3E}">
        <p14:creationId xmlns:p14="http://schemas.microsoft.com/office/powerpoint/2010/main" val="122741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03866"/>
            <a:ext cx="9905998" cy="1478570"/>
          </a:xfrm>
        </p:spPr>
        <p:txBody>
          <a:bodyPr/>
          <a:lstStyle/>
          <a:p>
            <a:r>
              <a:rPr lang="en-US" dirty="0" smtClean="0"/>
              <a:t>Agenda:</a:t>
            </a:r>
            <a:endParaRPr lang="en-US" dirty="0"/>
          </a:p>
        </p:txBody>
      </p:sp>
      <p:sp>
        <p:nvSpPr>
          <p:cNvPr id="3" name="Content Placeholder 2"/>
          <p:cNvSpPr>
            <a:spLocks noGrp="1"/>
          </p:cNvSpPr>
          <p:nvPr>
            <p:ph idx="1"/>
          </p:nvPr>
        </p:nvSpPr>
        <p:spPr>
          <a:xfrm>
            <a:off x="1141413" y="2143151"/>
            <a:ext cx="8114883" cy="2352136"/>
          </a:xfrm>
        </p:spPr>
        <p:txBody>
          <a:bodyPr>
            <a:normAutofit/>
          </a:bodyPr>
          <a:lstStyle/>
          <a:p>
            <a:pPr marL="0" indent="0">
              <a:buNone/>
            </a:pPr>
            <a:r>
              <a:rPr lang="en-US" sz="2800" dirty="0" smtClean="0"/>
              <a:t>12:45pm – 1:00pm: Introductions and Activity</a:t>
            </a:r>
          </a:p>
          <a:p>
            <a:pPr marL="0" indent="0">
              <a:buNone/>
            </a:pPr>
            <a:r>
              <a:rPr lang="en-US" sz="2800" dirty="0" smtClean="0"/>
              <a:t>1:00pm – 2:15pm: Trauma Presentation</a:t>
            </a:r>
          </a:p>
          <a:p>
            <a:pPr marL="0" indent="0">
              <a:buNone/>
            </a:pPr>
            <a:r>
              <a:rPr lang="en-US" sz="2800" dirty="0" smtClean="0"/>
              <a:t>2:15pm – 2:45pm: Pro-QOL Results and Self Care</a:t>
            </a:r>
          </a:p>
          <a:p>
            <a:pPr marL="0" indent="0">
              <a:buNone/>
            </a:pPr>
            <a:endParaRPr lang="en-US"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1508544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6318"/>
            <a:ext cx="8596668" cy="1320800"/>
          </a:xfrm>
        </p:spPr>
        <p:txBody>
          <a:bodyPr/>
          <a:lstStyle/>
          <a:p>
            <a:r>
              <a:rPr lang="en-US" dirty="0" smtClean="0"/>
              <a:t>Facts About Trauma</a:t>
            </a:r>
            <a:endParaRPr lang="en-US" dirty="0"/>
          </a:p>
        </p:txBody>
      </p:sp>
      <p:sp>
        <p:nvSpPr>
          <p:cNvPr id="3" name="Content Placeholder 2"/>
          <p:cNvSpPr>
            <a:spLocks noGrp="1"/>
          </p:cNvSpPr>
          <p:nvPr>
            <p:ph idx="1"/>
          </p:nvPr>
        </p:nvSpPr>
        <p:spPr>
          <a:xfrm>
            <a:off x="677333" y="1395664"/>
            <a:ext cx="8851677" cy="4263352"/>
          </a:xfrm>
        </p:spPr>
        <p:txBody>
          <a:bodyPr>
            <a:normAutofit fontScale="85000" lnSpcReduction="20000"/>
          </a:bodyPr>
          <a:lstStyle/>
          <a:p>
            <a:r>
              <a:rPr lang="en-US" dirty="0" smtClean="0"/>
              <a:t>2/3 Americans have experienced a trauma by the time he/she is 16 years old</a:t>
            </a:r>
          </a:p>
          <a:p>
            <a:pPr lvl="1"/>
            <a:r>
              <a:rPr lang="en-US" dirty="0" smtClean="0"/>
              <a:t>2/3 of those children will recover on their own, without the need for intervention</a:t>
            </a:r>
          </a:p>
          <a:p>
            <a:pPr lvl="1"/>
            <a:r>
              <a:rPr lang="en-US" dirty="0" smtClean="0"/>
              <a:t>1/3 will struggle if they do not get treatment, which can lead to further physical health complications. </a:t>
            </a:r>
          </a:p>
          <a:p>
            <a:r>
              <a:rPr lang="en-US" dirty="0" smtClean="0"/>
              <a:t>1 out of every 4 children in the US have been exposed to a traumatic event which can effect learning and behavior</a:t>
            </a:r>
          </a:p>
          <a:p>
            <a:r>
              <a:rPr lang="en-US" dirty="0" smtClean="0">
                <a:cs typeface="Times New Roman" panose="02020603050405020304" pitchFamily="18" charset="0"/>
              </a:rPr>
              <a:t>71</a:t>
            </a:r>
            <a:r>
              <a:rPr lang="en-US" dirty="0">
                <a:cs typeface="Times New Roman" panose="02020603050405020304" pitchFamily="18" charset="0"/>
              </a:rPr>
              <a:t>% of children exposed to violence each year </a:t>
            </a:r>
            <a:r>
              <a:rPr lang="en-US" i="1" dirty="0">
                <a:cs typeface="Times New Roman" panose="02020603050405020304" pitchFamily="18" charset="0"/>
              </a:rPr>
              <a:t>(</a:t>
            </a:r>
            <a:r>
              <a:rPr lang="en-US" i="1" dirty="0" err="1">
                <a:cs typeface="Times New Roman" panose="02020603050405020304" pitchFamily="18" charset="0"/>
              </a:rPr>
              <a:t>Finklehor</a:t>
            </a:r>
            <a:r>
              <a:rPr lang="en-US" i="1" dirty="0">
                <a:cs typeface="Times New Roman" panose="02020603050405020304" pitchFamily="18" charset="0"/>
              </a:rPr>
              <a:t>, et al, </a:t>
            </a:r>
            <a:r>
              <a:rPr lang="en-US" i="1" dirty="0" smtClean="0">
                <a:cs typeface="Times New Roman" panose="02020603050405020304" pitchFamily="18" charset="0"/>
              </a:rPr>
              <a:t>2013)</a:t>
            </a:r>
          </a:p>
          <a:p>
            <a:r>
              <a:rPr lang="en-US" dirty="0" smtClean="0">
                <a:cs typeface="Times New Roman" panose="02020603050405020304" pitchFamily="18" charset="0"/>
              </a:rPr>
              <a:t>3 </a:t>
            </a:r>
            <a:r>
              <a:rPr lang="en-US" dirty="0">
                <a:cs typeface="Times New Roman" panose="02020603050405020304" pitchFamily="18" charset="0"/>
              </a:rPr>
              <a:t>million children maltreated or neglected each year </a:t>
            </a:r>
            <a:r>
              <a:rPr lang="en-US" i="1" dirty="0">
                <a:cs typeface="Times New Roman" panose="02020603050405020304" pitchFamily="18" charset="0"/>
              </a:rPr>
              <a:t>(Child Welfare Info. Gateway. </a:t>
            </a:r>
            <a:r>
              <a:rPr lang="en-US" i="1" dirty="0" smtClean="0">
                <a:cs typeface="Times New Roman" panose="02020603050405020304" pitchFamily="18" charset="0"/>
              </a:rPr>
              <a:t>2013)</a:t>
            </a:r>
          </a:p>
          <a:p>
            <a:r>
              <a:rPr lang="en-US" dirty="0" smtClean="0">
                <a:cs typeface="Times New Roman" panose="02020603050405020304" pitchFamily="18" charset="0"/>
              </a:rPr>
              <a:t>1 </a:t>
            </a:r>
            <a:r>
              <a:rPr lang="en-US" dirty="0">
                <a:cs typeface="Times New Roman" panose="02020603050405020304" pitchFamily="18" charset="0"/>
              </a:rPr>
              <a:t>in 4 girls and 1 in 6 boys are sexually abused before adulthood </a:t>
            </a:r>
            <a:r>
              <a:rPr lang="en-US" i="1" dirty="0">
                <a:cs typeface="Times New Roman" panose="02020603050405020304" pitchFamily="18" charset="0"/>
              </a:rPr>
              <a:t>(NCTSN, </a:t>
            </a:r>
            <a:r>
              <a:rPr lang="en-US" i="1" dirty="0" smtClean="0">
                <a:cs typeface="Times New Roman" panose="02020603050405020304" pitchFamily="18" charset="0"/>
              </a:rPr>
              <a:t>2009)</a:t>
            </a:r>
          </a:p>
          <a:p>
            <a:r>
              <a:rPr lang="en-US" dirty="0" smtClean="0">
                <a:cs typeface="Times New Roman" panose="02020603050405020304" pitchFamily="18" charset="0"/>
              </a:rPr>
              <a:t>75-93</a:t>
            </a:r>
            <a:r>
              <a:rPr lang="en-US" dirty="0">
                <a:cs typeface="Times New Roman" panose="02020603050405020304" pitchFamily="18" charset="0"/>
              </a:rPr>
              <a:t>% of youth entering the juvenile justice system have experienced trauma </a:t>
            </a:r>
            <a:r>
              <a:rPr lang="en-US" i="1" dirty="0">
                <a:cs typeface="Times New Roman" panose="02020603050405020304" pitchFamily="18" charset="0"/>
              </a:rPr>
              <a:t>(Justice Policy Institute, </a:t>
            </a:r>
            <a:r>
              <a:rPr lang="en-US" i="1" dirty="0" smtClean="0">
                <a:cs typeface="Times New Roman" panose="02020603050405020304" pitchFamily="18" charset="0"/>
              </a:rPr>
              <a:t>2010)</a:t>
            </a:r>
          </a:p>
          <a:p>
            <a:r>
              <a:rPr lang="en-US" dirty="0" smtClean="0">
                <a:cs typeface="Times New Roman" panose="02020603050405020304" pitchFamily="18" charset="0"/>
              </a:rPr>
              <a:t>92</a:t>
            </a:r>
            <a:r>
              <a:rPr lang="en-US" dirty="0">
                <a:cs typeface="Times New Roman" panose="02020603050405020304" pitchFamily="18" charset="0"/>
              </a:rPr>
              <a:t>% of youth in residential and 77% in non-residential report multiple traumatic events </a:t>
            </a:r>
            <a:r>
              <a:rPr lang="en-US" i="1" dirty="0">
                <a:cs typeface="Times New Roman" panose="02020603050405020304" pitchFamily="18" charset="0"/>
              </a:rPr>
              <a:t>(NCTSN, </a:t>
            </a:r>
            <a:r>
              <a:rPr lang="en-US" i="1" dirty="0" smtClean="0">
                <a:cs typeface="Times New Roman" panose="02020603050405020304" pitchFamily="18" charset="0"/>
              </a:rPr>
              <a:t>2011)</a:t>
            </a:r>
          </a:p>
          <a:p>
            <a:r>
              <a:rPr lang="en-US" dirty="0" smtClean="0">
                <a:cs typeface="Times New Roman" panose="02020603050405020304" pitchFamily="18" charset="0"/>
              </a:rPr>
              <a:t>84</a:t>
            </a:r>
            <a:r>
              <a:rPr lang="en-US" dirty="0">
                <a:cs typeface="Times New Roman" panose="02020603050405020304" pitchFamily="18" charset="0"/>
              </a:rPr>
              <a:t>%+ of adult mental health clients have trauma histories </a:t>
            </a:r>
            <a:r>
              <a:rPr lang="en-US" i="1" dirty="0">
                <a:cs typeface="Times New Roman" panose="02020603050405020304" pitchFamily="18" charset="0"/>
              </a:rPr>
              <a:t>(</a:t>
            </a:r>
            <a:r>
              <a:rPr lang="en-US" i="1" dirty="0" err="1">
                <a:cs typeface="Times New Roman" panose="02020603050405020304" pitchFamily="18" charset="0"/>
              </a:rPr>
              <a:t>Meuser</a:t>
            </a:r>
            <a:r>
              <a:rPr lang="en-US" i="1" dirty="0">
                <a:cs typeface="Times New Roman" panose="02020603050405020304" pitchFamily="18" charset="0"/>
              </a:rPr>
              <a:t> et al., </a:t>
            </a:r>
            <a:r>
              <a:rPr lang="en-US" i="1" dirty="0" smtClean="0">
                <a:cs typeface="Times New Roman" panose="02020603050405020304" pitchFamily="18" charset="0"/>
              </a:rPr>
              <a:t>2004)</a:t>
            </a:r>
          </a:p>
          <a:p>
            <a:r>
              <a:rPr lang="en-US" dirty="0" smtClean="0">
                <a:cs typeface="Times New Roman" panose="02020603050405020304" pitchFamily="18" charset="0"/>
              </a:rPr>
              <a:t>Up </a:t>
            </a:r>
            <a:r>
              <a:rPr lang="en-US" dirty="0">
                <a:cs typeface="Times New Roman" panose="02020603050405020304" pitchFamily="18" charset="0"/>
              </a:rPr>
              <a:t>to 65% of all clients in substance abuse treatment report childhood abuse </a:t>
            </a:r>
            <a:r>
              <a:rPr lang="en-US" i="1" dirty="0">
                <a:cs typeface="Times New Roman" panose="02020603050405020304" pitchFamily="18" charset="0"/>
              </a:rPr>
              <a:t>(SAMHSA, 2013)</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027369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911 Call</a:t>
            </a:r>
            <a:endParaRPr lang="en-US" dirty="0"/>
          </a:p>
        </p:txBody>
      </p:sp>
      <p:sp>
        <p:nvSpPr>
          <p:cNvPr id="3" name="Content Placeholder 2"/>
          <p:cNvSpPr>
            <a:spLocks noGrp="1"/>
          </p:cNvSpPr>
          <p:nvPr>
            <p:ph idx="1"/>
          </p:nvPr>
        </p:nvSpPr>
        <p:spPr>
          <a:xfrm>
            <a:off x="859675" y="1270000"/>
            <a:ext cx="9905999" cy="779463"/>
          </a:xfrm>
        </p:spPr>
        <p:txBody>
          <a:bodyPr/>
          <a:lstStyle/>
          <a:p>
            <a:r>
              <a:rPr lang="en-US" dirty="0"/>
              <a:t>https://www.youtube.com/watch?v=u-7J5akhSA8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pic>
        <p:nvPicPr>
          <p:cNvPr id="4" name="u-7J5akhSA8"/>
          <p:cNvPicPr>
            <a:picLocks noRot="1" noChangeAspect="1"/>
          </p:cNvPicPr>
          <p:nvPr>
            <a:videoFile r:link="rId1"/>
          </p:nvPr>
        </p:nvPicPr>
        <p:blipFill>
          <a:blip r:embed="rId5"/>
          <a:stretch>
            <a:fillRect/>
          </a:stretch>
        </p:blipFill>
        <p:spPr>
          <a:xfrm>
            <a:off x="3009273" y="1659731"/>
            <a:ext cx="5606802" cy="3153826"/>
          </a:xfrm>
          <a:prstGeom prst="rect">
            <a:avLst/>
          </a:prstGeom>
        </p:spPr>
      </p:pic>
    </p:spTree>
    <p:extLst>
      <p:ext uri="{BB962C8B-B14F-4D97-AF65-F5344CB8AC3E}">
        <p14:creationId xmlns:p14="http://schemas.microsoft.com/office/powerpoint/2010/main" val="1564347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46" y="342839"/>
            <a:ext cx="4609349" cy="50731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720595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a:t>
            </a:r>
            <a:r>
              <a:rPr lang="en-US" dirty="0"/>
              <a:t>M</a:t>
            </a:r>
            <a:r>
              <a:rPr lang="en-US" dirty="0" smtClean="0"/>
              <a:t>ight See in the School Setting</a:t>
            </a:r>
            <a:endParaRPr lang="en-US" dirty="0"/>
          </a:p>
        </p:txBody>
      </p:sp>
      <p:sp>
        <p:nvSpPr>
          <p:cNvPr id="3" name="Text Placeholder 2"/>
          <p:cNvSpPr>
            <a:spLocks noGrp="1"/>
          </p:cNvSpPr>
          <p:nvPr>
            <p:ph type="body" idx="1"/>
          </p:nvPr>
        </p:nvSpPr>
        <p:spPr>
          <a:xfrm>
            <a:off x="675745" y="1642269"/>
            <a:ext cx="4185623" cy="576262"/>
          </a:xfrm>
        </p:spPr>
        <p:txBody>
          <a:bodyPr/>
          <a:lstStyle/>
          <a:p>
            <a:r>
              <a:rPr lang="en-US" dirty="0" smtClean="0"/>
              <a:t>IMPAIRMENT IN LEARNING</a:t>
            </a:r>
            <a:endParaRPr lang="en-US" dirty="0"/>
          </a:p>
        </p:txBody>
      </p:sp>
      <p:sp>
        <p:nvSpPr>
          <p:cNvPr id="4" name="Content Placeholder 3"/>
          <p:cNvSpPr>
            <a:spLocks noGrp="1"/>
          </p:cNvSpPr>
          <p:nvPr>
            <p:ph sz="half" idx="2"/>
          </p:nvPr>
        </p:nvSpPr>
        <p:spPr>
          <a:xfrm>
            <a:off x="675745" y="2218531"/>
            <a:ext cx="4185623" cy="3304117"/>
          </a:xfrm>
        </p:spPr>
        <p:txBody>
          <a:bodyPr>
            <a:normAutofit fontScale="92500" lnSpcReduction="10000"/>
          </a:bodyPr>
          <a:lstStyle/>
          <a:p>
            <a:r>
              <a:rPr lang="en-US" dirty="0" smtClean="0"/>
              <a:t>Lower grades</a:t>
            </a:r>
          </a:p>
          <a:p>
            <a:r>
              <a:rPr lang="en-US" dirty="0" smtClean="0"/>
              <a:t>Increased absences</a:t>
            </a:r>
          </a:p>
          <a:p>
            <a:r>
              <a:rPr lang="en-US" dirty="0" smtClean="0"/>
              <a:t>Negative affects to attention, memory and cognition</a:t>
            </a:r>
          </a:p>
          <a:p>
            <a:r>
              <a:rPr lang="en-US" dirty="0" smtClean="0"/>
              <a:t>Reduced ability for child to focus, organize and process information</a:t>
            </a:r>
          </a:p>
          <a:p>
            <a:r>
              <a:rPr lang="en-US" dirty="0" smtClean="0"/>
              <a:t>Interference with effective problem-solving and/or planning</a:t>
            </a:r>
          </a:p>
          <a:p>
            <a:r>
              <a:rPr lang="en-US" dirty="0" smtClean="0"/>
              <a:t>Increased feelings of frustration and anxiety</a:t>
            </a:r>
            <a:endParaRPr lang="en-US" dirty="0"/>
          </a:p>
        </p:txBody>
      </p:sp>
      <p:sp>
        <p:nvSpPr>
          <p:cNvPr id="5" name="Text Placeholder 4"/>
          <p:cNvSpPr>
            <a:spLocks noGrp="1"/>
          </p:cNvSpPr>
          <p:nvPr>
            <p:ph type="body" sz="quarter" idx="3"/>
          </p:nvPr>
        </p:nvSpPr>
        <p:spPr>
          <a:xfrm>
            <a:off x="5088383" y="1642269"/>
            <a:ext cx="4185618" cy="576262"/>
          </a:xfrm>
        </p:spPr>
        <p:txBody>
          <a:bodyPr/>
          <a:lstStyle/>
          <a:p>
            <a:r>
              <a:rPr lang="en-US" dirty="0" smtClean="0"/>
              <a:t>INCREASED PHYSICAL AND EMOTIONAL DISTRESS</a:t>
            </a:r>
            <a:endParaRPr lang="en-US" dirty="0"/>
          </a:p>
        </p:txBody>
      </p:sp>
      <p:sp>
        <p:nvSpPr>
          <p:cNvPr id="6" name="Content Placeholder 5"/>
          <p:cNvSpPr>
            <a:spLocks noGrp="1"/>
          </p:cNvSpPr>
          <p:nvPr>
            <p:ph sz="quarter" idx="4"/>
          </p:nvPr>
        </p:nvSpPr>
        <p:spPr>
          <a:xfrm>
            <a:off x="5088384" y="2218531"/>
            <a:ext cx="4185617" cy="3304117"/>
          </a:xfrm>
        </p:spPr>
        <p:txBody>
          <a:bodyPr>
            <a:normAutofit/>
          </a:bodyPr>
          <a:lstStyle/>
          <a:p>
            <a:r>
              <a:rPr lang="en-US" dirty="0" smtClean="0"/>
              <a:t>Thinking others are violating their personal space</a:t>
            </a:r>
          </a:p>
          <a:p>
            <a:r>
              <a:rPr lang="en-US" dirty="0" smtClean="0"/>
              <a:t>Outbursts when being corrected or told what to do by an authority figure</a:t>
            </a:r>
          </a:p>
          <a:p>
            <a:r>
              <a:rPr lang="en-US" dirty="0" smtClean="0"/>
              <a:t>Fighting when being criticized or teased by others</a:t>
            </a:r>
          </a:p>
          <a:p>
            <a:r>
              <a:rPr lang="en-US" dirty="0" smtClean="0"/>
              <a:t>Resisting transition and/or change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2648344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2113" y="746768"/>
            <a:ext cx="8596668" cy="1320800"/>
          </a:xfrm>
        </p:spPr>
        <p:txBody>
          <a:bodyPr>
            <a:normAutofit/>
          </a:bodyPr>
          <a:lstStyle/>
          <a:p>
            <a:pPr algn="ctr"/>
            <a:r>
              <a:rPr lang="en-US" sz="4800" dirty="0" smtClean="0"/>
              <a:t>Categories of Child Abuse</a:t>
            </a:r>
            <a:endParaRPr lang="en-US" sz="4800" dirty="0"/>
          </a:p>
        </p:txBody>
      </p:sp>
      <p:sp>
        <p:nvSpPr>
          <p:cNvPr id="8" name="Content Placeholder 7"/>
          <p:cNvSpPr>
            <a:spLocks noGrp="1"/>
          </p:cNvSpPr>
          <p:nvPr>
            <p:ph idx="1"/>
          </p:nvPr>
        </p:nvSpPr>
        <p:spPr>
          <a:xfrm>
            <a:off x="1046303" y="1791388"/>
            <a:ext cx="8596668" cy="3880773"/>
          </a:xfrm>
        </p:spPr>
        <p:txBody>
          <a:bodyPr>
            <a:normAutofit/>
          </a:bodyPr>
          <a:lstStyle/>
          <a:p>
            <a:r>
              <a:rPr lang="en-US" sz="2400" dirty="0" smtClean="0"/>
              <a:t>Bodily Injury</a:t>
            </a:r>
          </a:p>
          <a:p>
            <a:r>
              <a:rPr lang="en-US" sz="2400" dirty="0" smtClean="0"/>
              <a:t>Serious Mental Injury</a:t>
            </a:r>
          </a:p>
          <a:p>
            <a:r>
              <a:rPr lang="en-US" sz="2400" dirty="0" smtClean="0"/>
              <a:t>Sexual Abuse and Exploitation</a:t>
            </a:r>
          </a:p>
          <a:p>
            <a:r>
              <a:rPr lang="en-US" sz="2400" dirty="0" smtClean="0"/>
              <a:t>Serious Physical Neglect</a:t>
            </a:r>
          </a:p>
          <a:p>
            <a:r>
              <a:rPr lang="en-US" sz="2400" dirty="0" smtClean="0"/>
              <a:t>Likelihood of serious bodily injury or sexual abuse</a:t>
            </a:r>
          </a:p>
          <a:p>
            <a:r>
              <a:rPr lang="en-US" sz="2400" dirty="0" smtClean="0"/>
              <a:t>Medical child abuse</a:t>
            </a:r>
          </a:p>
          <a:p>
            <a:r>
              <a:rPr lang="en-US" sz="2400" dirty="0" smtClean="0"/>
              <a:t>Per se Definitions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1109803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46287" cy="1320800"/>
          </a:xfrm>
        </p:spPr>
        <p:txBody>
          <a:bodyPr>
            <a:normAutofit/>
          </a:bodyPr>
          <a:lstStyle/>
          <a:p>
            <a:r>
              <a:rPr lang="en-US" sz="3200" dirty="0" smtClean="0"/>
              <a:t>Bodily Injury: Behavioral Indicators of Abuse</a:t>
            </a:r>
            <a:endParaRPr lang="en-US" sz="3200" dirty="0"/>
          </a:p>
        </p:txBody>
      </p:sp>
      <p:sp>
        <p:nvSpPr>
          <p:cNvPr id="3" name="Content Placeholder 2"/>
          <p:cNvSpPr>
            <a:spLocks noGrp="1"/>
          </p:cNvSpPr>
          <p:nvPr>
            <p:ph idx="1"/>
          </p:nvPr>
        </p:nvSpPr>
        <p:spPr>
          <a:xfrm>
            <a:off x="828541" y="1270000"/>
            <a:ext cx="8596668" cy="3880773"/>
          </a:xfrm>
        </p:spPr>
        <p:txBody>
          <a:bodyPr>
            <a:normAutofit/>
          </a:bodyPr>
          <a:lstStyle/>
          <a:p>
            <a:r>
              <a:rPr lang="en-US" dirty="0" smtClean="0"/>
              <a:t>Withdrawn from others</a:t>
            </a:r>
          </a:p>
          <a:p>
            <a:r>
              <a:rPr lang="en-US" dirty="0" smtClean="0"/>
              <a:t>No expectation of comfort</a:t>
            </a:r>
          </a:p>
          <a:p>
            <a:r>
              <a:rPr lang="en-US" dirty="0" smtClean="0"/>
              <a:t>“Frozen watchfulness”</a:t>
            </a:r>
          </a:p>
          <a:p>
            <a:r>
              <a:rPr lang="en-US" dirty="0" smtClean="0"/>
              <a:t>Fear of physical abuse</a:t>
            </a:r>
          </a:p>
          <a:p>
            <a:r>
              <a:rPr lang="en-US" dirty="0" smtClean="0"/>
              <a:t>Clings to adults</a:t>
            </a:r>
          </a:p>
          <a:p>
            <a:r>
              <a:rPr lang="en-US" dirty="0" smtClean="0"/>
              <a:t>Appears depressed or lacks emotion</a:t>
            </a:r>
          </a:p>
          <a:p>
            <a:r>
              <a:rPr lang="en-US" dirty="0" smtClean="0"/>
              <a:t>Timid and easily frightened</a:t>
            </a:r>
          </a:p>
          <a:p>
            <a:r>
              <a:rPr lang="en-US" dirty="0" smtClean="0"/>
              <a:t>Eager to please</a:t>
            </a:r>
          </a:p>
          <a:p>
            <a:r>
              <a:rPr lang="en-US" dirty="0" smtClean="0"/>
              <a:t>Role reversal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635301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Mental Injury</a:t>
            </a:r>
            <a:endParaRPr lang="en-US" dirty="0"/>
          </a:p>
        </p:txBody>
      </p:sp>
      <p:sp>
        <p:nvSpPr>
          <p:cNvPr id="3" name="Content Placeholder 2"/>
          <p:cNvSpPr>
            <a:spLocks noGrp="1"/>
          </p:cNvSpPr>
          <p:nvPr>
            <p:ph idx="1"/>
          </p:nvPr>
        </p:nvSpPr>
        <p:spPr>
          <a:xfrm>
            <a:off x="828541" y="1270000"/>
            <a:ext cx="8596668" cy="3880773"/>
          </a:xfrm>
        </p:spPr>
        <p:txBody>
          <a:bodyPr>
            <a:normAutofit/>
          </a:bodyPr>
          <a:lstStyle/>
          <a:p>
            <a:r>
              <a:rPr lang="en-US" dirty="0" smtClean="0"/>
              <a:t>Depression and absence of affect</a:t>
            </a:r>
          </a:p>
          <a:p>
            <a:r>
              <a:rPr lang="en-US" dirty="0" smtClean="0"/>
              <a:t>Mental or emotional developmental delays</a:t>
            </a:r>
          </a:p>
          <a:p>
            <a:r>
              <a:rPr lang="en-US" dirty="0" smtClean="0"/>
              <a:t>Self mutilation or other self-injurious behaviors</a:t>
            </a:r>
          </a:p>
          <a:p>
            <a:r>
              <a:rPr lang="en-US" dirty="0" smtClean="0"/>
              <a:t>Suicide attempts</a:t>
            </a:r>
          </a:p>
          <a:p>
            <a:r>
              <a:rPr lang="en-US" dirty="0" smtClean="0"/>
              <a:t>Compulsive disorders</a:t>
            </a:r>
          </a:p>
          <a:p>
            <a:r>
              <a:rPr lang="en-US" dirty="0" smtClean="0"/>
              <a:t>Antisocial behavior, may include cruelty to children or animals</a:t>
            </a:r>
          </a:p>
          <a:p>
            <a:r>
              <a:rPr lang="en-US" dirty="0" smtClean="0"/>
              <a:t>Delinquent behaviors</a:t>
            </a:r>
          </a:p>
          <a:p>
            <a:r>
              <a:rPr lang="en-US" dirty="0" smtClean="0"/>
              <a:t>Alcohol or drug abuse</a:t>
            </a:r>
          </a:p>
          <a:p>
            <a:r>
              <a:rPr lang="en-US" dirty="0" smtClean="0"/>
              <a:t>Extreme fearfulness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291280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Abuse or Exploitation</a:t>
            </a:r>
            <a:endParaRPr lang="en-US" dirty="0"/>
          </a:p>
        </p:txBody>
      </p:sp>
      <p:sp>
        <p:nvSpPr>
          <p:cNvPr id="4" name="Text Placeholder 3"/>
          <p:cNvSpPr>
            <a:spLocks noGrp="1"/>
          </p:cNvSpPr>
          <p:nvPr>
            <p:ph type="body" idx="1"/>
          </p:nvPr>
        </p:nvSpPr>
        <p:spPr>
          <a:xfrm>
            <a:off x="772000" y="1316813"/>
            <a:ext cx="4185623" cy="576262"/>
          </a:xfrm>
        </p:spPr>
        <p:txBody>
          <a:bodyPr/>
          <a:lstStyle/>
          <a:p>
            <a:r>
              <a:rPr lang="en-US" dirty="0" smtClean="0"/>
              <a:t>PHYSICAL INDICATORS</a:t>
            </a:r>
            <a:endParaRPr lang="en-US" dirty="0"/>
          </a:p>
        </p:txBody>
      </p:sp>
      <p:sp>
        <p:nvSpPr>
          <p:cNvPr id="5" name="Content Placeholder 4"/>
          <p:cNvSpPr>
            <a:spLocks noGrp="1"/>
          </p:cNvSpPr>
          <p:nvPr>
            <p:ph sz="half" idx="2"/>
          </p:nvPr>
        </p:nvSpPr>
        <p:spPr>
          <a:xfrm>
            <a:off x="772000" y="1893075"/>
            <a:ext cx="4185623" cy="3304117"/>
          </a:xfrm>
        </p:spPr>
        <p:txBody>
          <a:bodyPr>
            <a:normAutofit/>
          </a:bodyPr>
          <a:lstStyle/>
          <a:p>
            <a:r>
              <a:rPr lang="en-US" dirty="0" smtClean="0"/>
              <a:t>Injury to the genitals</a:t>
            </a:r>
          </a:p>
          <a:p>
            <a:r>
              <a:rPr lang="en-US" dirty="0" smtClean="0"/>
              <a:t>STD’s</a:t>
            </a:r>
          </a:p>
          <a:p>
            <a:r>
              <a:rPr lang="en-US" dirty="0" smtClean="0"/>
              <a:t>Suspicious stains</a:t>
            </a:r>
          </a:p>
          <a:p>
            <a:r>
              <a:rPr lang="en-US" dirty="0" smtClean="0"/>
              <a:t>Bladder or urinary tract infections</a:t>
            </a:r>
          </a:p>
          <a:p>
            <a:r>
              <a:rPr lang="en-US" dirty="0" smtClean="0"/>
              <a:t>Painful bowel movements</a:t>
            </a:r>
          </a:p>
          <a:p>
            <a:r>
              <a:rPr lang="en-US" dirty="0" smtClean="0"/>
              <a:t>Pregnancy</a:t>
            </a:r>
            <a:endParaRPr lang="en-US" dirty="0"/>
          </a:p>
        </p:txBody>
      </p:sp>
      <p:sp>
        <p:nvSpPr>
          <p:cNvPr id="6" name="Text Placeholder 5"/>
          <p:cNvSpPr>
            <a:spLocks noGrp="1"/>
          </p:cNvSpPr>
          <p:nvPr>
            <p:ph type="body" sz="quarter" idx="3"/>
          </p:nvPr>
        </p:nvSpPr>
        <p:spPr>
          <a:xfrm>
            <a:off x="5184638" y="1316813"/>
            <a:ext cx="4185618" cy="576262"/>
          </a:xfrm>
        </p:spPr>
        <p:txBody>
          <a:bodyPr/>
          <a:lstStyle/>
          <a:p>
            <a:r>
              <a:rPr lang="en-US" dirty="0" smtClean="0"/>
              <a:t>BEHAVIORAL INDICATORS</a:t>
            </a:r>
            <a:endParaRPr lang="en-US" dirty="0"/>
          </a:p>
        </p:txBody>
      </p:sp>
      <p:sp>
        <p:nvSpPr>
          <p:cNvPr id="7" name="Content Placeholder 6"/>
          <p:cNvSpPr>
            <a:spLocks noGrp="1"/>
          </p:cNvSpPr>
          <p:nvPr>
            <p:ph sz="quarter" idx="4"/>
          </p:nvPr>
        </p:nvSpPr>
        <p:spPr>
          <a:xfrm>
            <a:off x="5184639" y="1893075"/>
            <a:ext cx="4185617" cy="3304117"/>
          </a:xfrm>
        </p:spPr>
        <p:txBody>
          <a:bodyPr>
            <a:normAutofit lnSpcReduction="10000"/>
          </a:bodyPr>
          <a:lstStyle/>
          <a:p>
            <a:r>
              <a:rPr lang="en-US" dirty="0" smtClean="0"/>
              <a:t>Verbal disclosure</a:t>
            </a:r>
          </a:p>
          <a:p>
            <a:r>
              <a:rPr lang="en-US" dirty="0" smtClean="0"/>
              <a:t>Developmentally inappropriate sexual knowledge</a:t>
            </a:r>
          </a:p>
          <a:p>
            <a:r>
              <a:rPr lang="en-US" dirty="0" smtClean="0"/>
              <a:t>Inappropriate sexual behavior</a:t>
            </a:r>
          </a:p>
          <a:p>
            <a:r>
              <a:rPr lang="en-US" dirty="0" smtClean="0"/>
              <a:t>Lack of interest or involvement in activities</a:t>
            </a:r>
          </a:p>
          <a:p>
            <a:r>
              <a:rPr lang="en-US" dirty="0" smtClean="0"/>
              <a:t>Layered or inappropriate clothing</a:t>
            </a:r>
          </a:p>
          <a:p>
            <a:r>
              <a:rPr lang="en-US" dirty="0" smtClean="0"/>
              <a:t>Hiding clothing</a:t>
            </a:r>
          </a:p>
          <a:p>
            <a:r>
              <a:rPr lang="en-US" dirty="0" smtClean="0"/>
              <a:t>Generalized emotional distress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045694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Physical Neglect</a:t>
            </a:r>
            <a:endParaRPr lang="en-US" dirty="0"/>
          </a:p>
        </p:txBody>
      </p:sp>
      <p:sp>
        <p:nvSpPr>
          <p:cNvPr id="7" name="Content Placeholder 6"/>
          <p:cNvSpPr>
            <a:spLocks noGrp="1"/>
          </p:cNvSpPr>
          <p:nvPr>
            <p:ph idx="1"/>
          </p:nvPr>
        </p:nvSpPr>
        <p:spPr>
          <a:xfrm>
            <a:off x="828541" y="1390568"/>
            <a:ext cx="8596668" cy="3880773"/>
          </a:xfrm>
        </p:spPr>
        <p:txBody>
          <a:bodyPr>
            <a:normAutofit/>
          </a:bodyPr>
          <a:lstStyle/>
          <a:p>
            <a:r>
              <a:rPr lang="en-US" sz="2400" dirty="0" smtClean="0"/>
              <a:t>Failure to thrive</a:t>
            </a:r>
          </a:p>
          <a:p>
            <a:r>
              <a:rPr lang="en-US" sz="2400" dirty="0" smtClean="0"/>
              <a:t>Delays in physical development</a:t>
            </a:r>
          </a:p>
          <a:p>
            <a:r>
              <a:rPr lang="en-US" sz="2400" dirty="0" smtClean="0"/>
              <a:t>Unattended physical problems</a:t>
            </a:r>
          </a:p>
          <a:p>
            <a:r>
              <a:rPr lang="en-US" sz="2400" dirty="0" smtClean="0"/>
              <a:t>Chronic truancy</a:t>
            </a:r>
          </a:p>
          <a:p>
            <a:r>
              <a:rPr lang="en-US" sz="2400" dirty="0" smtClean="0"/>
              <a:t>Abandonment</a:t>
            </a:r>
          </a:p>
          <a:p>
            <a:r>
              <a:rPr lang="en-US" sz="2400" dirty="0" smtClean="0"/>
              <a:t>Inappropriate caregivers</a:t>
            </a:r>
          </a:p>
          <a:p>
            <a:r>
              <a:rPr lang="en-US" sz="2400" dirty="0" smtClean="0"/>
              <a:t>Positive toxicology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922373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You Do? </a:t>
            </a:r>
            <a:br>
              <a:rPr lang="en-US" dirty="0" smtClean="0"/>
            </a:br>
            <a:r>
              <a:rPr lang="en-US" dirty="0" smtClean="0"/>
              <a:t>Strategies for Helping in the School Setting</a:t>
            </a:r>
            <a:endParaRPr lang="en-US" dirty="0"/>
          </a:p>
        </p:txBody>
      </p:sp>
      <p:sp>
        <p:nvSpPr>
          <p:cNvPr id="3" name="Content Placeholder 2"/>
          <p:cNvSpPr>
            <a:spLocks noGrp="1"/>
          </p:cNvSpPr>
          <p:nvPr>
            <p:ph idx="1"/>
          </p:nvPr>
        </p:nvSpPr>
        <p:spPr>
          <a:xfrm>
            <a:off x="677334" y="1732821"/>
            <a:ext cx="8596668" cy="3880773"/>
          </a:xfrm>
        </p:spPr>
        <p:txBody>
          <a:bodyPr>
            <a:normAutofit/>
          </a:bodyPr>
          <a:lstStyle/>
          <a:p>
            <a:r>
              <a:rPr lang="en-US" dirty="0" smtClean="0"/>
              <a:t>Maintain usual </a:t>
            </a:r>
            <a:r>
              <a:rPr lang="en-US" dirty="0"/>
              <a:t>r</a:t>
            </a:r>
            <a:r>
              <a:rPr lang="en-US" dirty="0" smtClean="0"/>
              <a:t>outines</a:t>
            </a:r>
          </a:p>
          <a:p>
            <a:r>
              <a:rPr lang="en-US" dirty="0" smtClean="0"/>
              <a:t>Increase level of support and encouragement being given</a:t>
            </a:r>
          </a:p>
          <a:p>
            <a:r>
              <a:rPr lang="en-US" dirty="0" smtClean="0"/>
              <a:t>Set clear; firm limits</a:t>
            </a:r>
          </a:p>
          <a:p>
            <a:r>
              <a:rPr lang="en-US" dirty="0" smtClean="0"/>
              <a:t>Recognize behavioral problems may be related to trauma</a:t>
            </a:r>
          </a:p>
          <a:p>
            <a:r>
              <a:rPr lang="en-US" dirty="0" smtClean="0"/>
              <a:t>Provide a safe place for the child to talk about what happened</a:t>
            </a:r>
          </a:p>
          <a:p>
            <a:r>
              <a:rPr lang="en-US" dirty="0" smtClean="0"/>
              <a:t>Give simple and realistic answers to the child’s questions about a traumatic event</a:t>
            </a:r>
          </a:p>
          <a:p>
            <a:r>
              <a:rPr lang="en-US" dirty="0" smtClean="0"/>
              <a:t>Be sensitive to the “triggers” in the environment that may cause a reaction to the traumatized child</a:t>
            </a:r>
          </a:p>
          <a:p>
            <a:r>
              <a:rPr lang="en-US" dirty="0" smtClean="0"/>
              <a:t>Warn children if you will be doing something out of the ordinary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24268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6000" dirty="0" smtClean="0"/>
              <a:t>Trauma: An Intro</a:t>
            </a:r>
            <a:endParaRPr lang="en-US" sz="6000" dirty="0"/>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3379909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continued….</a:t>
            </a:r>
            <a:endParaRPr lang="en-US" dirty="0"/>
          </a:p>
        </p:txBody>
      </p:sp>
      <p:sp>
        <p:nvSpPr>
          <p:cNvPr id="3" name="Content Placeholder 2"/>
          <p:cNvSpPr>
            <a:spLocks noGrp="1"/>
          </p:cNvSpPr>
          <p:nvPr>
            <p:ph idx="1"/>
          </p:nvPr>
        </p:nvSpPr>
        <p:spPr>
          <a:xfrm>
            <a:off x="677334" y="1270000"/>
            <a:ext cx="8596668" cy="4418203"/>
          </a:xfrm>
        </p:spPr>
        <p:txBody>
          <a:bodyPr>
            <a:normAutofit fontScale="92500" lnSpcReduction="20000"/>
          </a:bodyPr>
          <a:lstStyle/>
          <a:p>
            <a:r>
              <a:rPr lang="en-US" dirty="0" smtClean="0"/>
              <a:t>Form connections</a:t>
            </a:r>
          </a:p>
          <a:p>
            <a:r>
              <a:rPr lang="en-US" dirty="0" smtClean="0"/>
              <a:t>Teach students to recognize and  name emotions</a:t>
            </a:r>
          </a:p>
          <a:p>
            <a:r>
              <a:rPr lang="en-US" dirty="0" smtClean="0"/>
              <a:t>Model assertiveness skills</a:t>
            </a:r>
          </a:p>
          <a:p>
            <a:r>
              <a:rPr lang="en-US" dirty="0" smtClean="0"/>
              <a:t>Give children choices</a:t>
            </a:r>
          </a:p>
          <a:p>
            <a:r>
              <a:rPr lang="en-US" dirty="0" smtClean="0"/>
              <a:t>Check assumptions, observe and question</a:t>
            </a:r>
          </a:p>
          <a:p>
            <a:r>
              <a:rPr lang="en-US" dirty="0" smtClean="0"/>
              <a:t>Be aware of other children’s reactions to the traumatized child and to the information they share</a:t>
            </a:r>
          </a:p>
          <a:p>
            <a:r>
              <a:rPr lang="en-US" dirty="0" smtClean="0"/>
              <a:t>Understand that children cope by re-enacting trauma through play and through their interaction with others</a:t>
            </a:r>
          </a:p>
          <a:p>
            <a:r>
              <a:rPr lang="en-US" dirty="0" smtClean="0"/>
              <a:t>Be attentive if the child experiences severe feelings, anger, guilt, shame or punishment</a:t>
            </a:r>
          </a:p>
          <a:p>
            <a:r>
              <a:rPr lang="en-US" dirty="0" smtClean="0"/>
              <a:t>Work adaptations for a short period of time</a:t>
            </a:r>
          </a:p>
          <a:p>
            <a:r>
              <a:rPr lang="en-US" dirty="0" smtClean="0"/>
              <a:t>CONTACT BEHAVIORAL HEALTH SERVICES TO PROVIDE YOU SUPPORT IN HOW TO BEST HELP YOUR STUDENTS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88203"/>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32056"/>
            <a:ext cx="1371600" cy="1304925"/>
          </a:xfrm>
          <a:prstGeom prst="rect">
            <a:avLst/>
          </a:prstGeom>
          <a:noFill/>
        </p:spPr>
      </p:pic>
    </p:spTree>
    <p:extLst>
      <p:ext uri="{BB962C8B-B14F-4D97-AF65-F5344CB8AC3E}">
        <p14:creationId xmlns:p14="http://schemas.microsoft.com/office/powerpoint/2010/main" val="110563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287" y="495036"/>
            <a:ext cx="6003175" cy="453069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3235644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28" y="472727"/>
            <a:ext cx="5611993" cy="45963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2367785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Self-Care is Important</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829567" y="5388899"/>
            <a:ext cx="1371600" cy="1304925"/>
          </a:xfrm>
          <a:prstGeom prst="rect">
            <a:avLst/>
          </a:prstGeom>
          <a:noFill/>
        </p:spPr>
      </p:pic>
    </p:spTree>
    <p:extLst>
      <p:ext uri="{BB962C8B-B14F-4D97-AF65-F5344CB8AC3E}">
        <p14:creationId xmlns:p14="http://schemas.microsoft.com/office/powerpoint/2010/main" val="2079512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520" y="1923269"/>
            <a:ext cx="8775922" cy="1670161"/>
          </a:xfrm>
        </p:spPr>
        <p:txBody>
          <a:bodyPr/>
          <a:lstStyle/>
          <a:p>
            <a:pPr algn="l"/>
            <a:r>
              <a:rPr lang="en-US" dirty="0" err="1" smtClean="0"/>
              <a:t>ProQOL</a:t>
            </a:r>
            <a:r>
              <a:rPr lang="en-US" dirty="0" smtClean="0"/>
              <a:t> Results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829567" y="5388899"/>
            <a:ext cx="1371600" cy="1304925"/>
          </a:xfrm>
          <a:prstGeom prst="rect">
            <a:avLst/>
          </a:prstGeom>
          <a:noFill/>
        </p:spPr>
      </p:pic>
    </p:spTree>
    <p:extLst>
      <p:ext uri="{BB962C8B-B14F-4D97-AF65-F5344CB8AC3E}">
        <p14:creationId xmlns:p14="http://schemas.microsoft.com/office/powerpoint/2010/main" val="1115505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4506"/>
            <a:ext cx="8596668" cy="1320800"/>
          </a:xfrm>
        </p:spPr>
        <p:txBody>
          <a:bodyPr/>
          <a:lstStyle/>
          <a:p>
            <a:r>
              <a:rPr lang="en-US" dirty="0" smtClean="0"/>
              <a:t>Self-Care is Critical </a:t>
            </a:r>
            <a:endParaRPr lang="en-US" dirty="0"/>
          </a:p>
        </p:txBody>
      </p:sp>
      <p:sp>
        <p:nvSpPr>
          <p:cNvPr id="3" name="Content Placeholder 2"/>
          <p:cNvSpPr>
            <a:spLocks noGrp="1"/>
          </p:cNvSpPr>
          <p:nvPr>
            <p:ph idx="1"/>
          </p:nvPr>
        </p:nvSpPr>
        <p:spPr>
          <a:xfrm>
            <a:off x="755767" y="1187475"/>
            <a:ext cx="8596668" cy="3880773"/>
          </a:xfrm>
        </p:spPr>
        <p:txBody>
          <a:bodyPr>
            <a:noAutofit/>
          </a:bodyPr>
          <a:lstStyle/>
          <a:p>
            <a:r>
              <a:rPr lang="en-US" sz="2000" dirty="0" smtClean="0"/>
              <a:t>Get rest</a:t>
            </a:r>
          </a:p>
          <a:p>
            <a:r>
              <a:rPr lang="en-US" sz="2000" dirty="0" smtClean="0"/>
              <a:t>Eat properly</a:t>
            </a:r>
          </a:p>
          <a:p>
            <a:r>
              <a:rPr lang="en-US" sz="2000" dirty="0" smtClean="0"/>
              <a:t>Move around and get brief exercise</a:t>
            </a:r>
          </a:p>
          <a:p>
            <a:r>
              <a:rPr lang="en-US" sz="2000" dirty="0" smtClean="0"/>
              <a:t>Keep alcohol use to a minimum </a:t>
            </a:r>
          </a:p>
          <a:p>
            <a:r>
              <a:rPr lang="en-US" sz="2000" dirty="0" smtClean="0"/>
              <a:t>Schedule time for self</a:t>
            </a:r>
          </a:p>
          <a:p>
            <a:r>
              <a:rPr lang="en-US" sz="2000" dirty="0" smtClean="0"/>
              <a:t>Remember to laugh</a:t>
            </a:r>
          </a:p>
          <a:p>
            <a:r>
              <a:rPr lang="en-US" sz="2000" dirty="0" smtClean="0"/>
              <a:t>Develop a ritual to clear your mind</a:t>
            </a:r>
          </a:p>
          <a:p>
            <a:r>
              <a:rPr lang="en-US" sz="2000" dirty="0" smtClean="0"/>
              <a:t>Engage your family/friends/pets</a:t>
            </a:r>
          </a:p>
          <a:p>
            <a:r>
              <a:rPr lang="en-US" sz="2000" dirty="0" smtClean="0"/>
              <a:t>Remember your switch</a:t>
            </a:r>
          </a:p>
          <a:p>
            <a:r>
              <a:rPr lang="en-US" sz="2000" dirty="0" smtClean="0"/>
              <a:t>Ask for help</a:t>
            </a:r>
            <a:endParaRPr lang="en-US" sz="2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154" y="1930400"/>
            <a:ext cx="3137848" cy="313784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829567" y="5388899"/>
            <a:ext cx="1371600" cy="1304925"/>
          </a:xfrm>
          <a:prstGeom prst="rect">
            <a:avLst/>
          </a:prstGeom>
          <a:noFill/>
        </p:spPr>
      </p:pic>
    </p:spTree>
    <p:extLst>
      <p:ext uri="{BB962C8B-B14F-4D97-AF65-F5344CB8AC3E}">
        <p14:creationId xmlns:p14="http://schemas.microsoft.com/office/powerpoint/2010/main" val="3601728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50543"/>
            <a:ext cx="8596668" cy="1320800"/>
          </a:xfrm>
        </p:spPr>
        <p:txBody>
          <a:bodyPr/>
          <a:lstStyle/>
          <a:p>
            <a:r>
              <a:rPr lang="en-US" dirty="0" smtClean="0"/>
              <a:t>Laughter is …</a:t>
            </a:r>
            <a:endParaRPr lang="en-US" dirty="0"/>
          </a:p>
        </p:txBody>
      </p:sp>
      <p:sp>
        <p:nvSpPr>
          <p:cNvPr id="3" name="Content Placeholder 2"/>
          <p:cNvSpPr>
            <a:spLocks noGrp="1"/>
          </p:cNvSpPr>
          <p:nvPr>
            <p:ph idx="1"/>
          </p:nvPr>
        </p:nvSpPr>
        <p:spPr>
          <a:xfrm>
            <a:off x="677334" y="1491849"/>
            <a:ext cx="8596668" cy="3880773"/>
          </a:xfrm>
        </p:spPr>
        <p:txBody>
          <a:bodyPr>
            <a:normAutofit/>
          </a:bodyPr>
          <a:lstStyle/>
          <a:p>
            <a:pPr>
              <a:buFont typeface="Wingdings" panose="05000000000000000000" pitchFamily="2" charset="2"/>
              <a:buChar char="v"/>
            </a:pPr>
            <a:r>
              <a:rPr lang="en-US" sz="2800" dirty="0" smtClean="0"/>
              <a:t>Universal</a:t>
            </a:r>
          </a:p>
          <a:p>
            <a:pPr>
              <a:buFont typeface="Wingdings" panose="05000000000000000000" pitchFamily="2" charset="2"/>
              <a:buChar char="v"/>
            </a:pPr>
            <a:r>
              <a:rPr lang="en-US" sz="2800" dirty="0" smtClean="0"/>
              <a:t>Physical</a:t>
            </a:r>
          </a:p>
          <a:p>
            <a:pPr>
              <a:buFont typeface="Wingdings" panose="05000000000000000000" pitchFamily="2" charset="2"/>
              <a:buChar char="v"/>
            </a:pPr>
            <a:r>
              <a:rPr lang="en-US" sz="2800" dirty="0" smtClean="0"/>
              <a:t>Emotional </a:t>
            </a:r>
          </a:p>
          <a:p>
            <a:pPr>
              <a:buFont typeface="Wingdings" panose="05000000000000000000" pitchFamily="2" charset="2"/>
              <a:buChar char="v"/>
            </a:pPr>
            <a:r>
              <a:rPr lang="en-US" sz="2800" dirty="0" smtClean="0"/>
              <a:t>Social</a:t>
            </a:r>
          </a:p>
          <a:p>
            <a:pPr>
              <a:buFont typeface="Wingdings" panose="05000000000000000000" pitchFamily="2" charset="2"/>
              <a:buChar char="v"/>
            </a:pPr>
            <a:r>
              <a:rPr lang="en-US" sz="2800" dirty="0" smtClean="0"/>
              <a:t>Linguistic</a:t>
            </a:r>
          </a:p>
          <a:p>
            <a:pPr>
              <a:buFont typeface="Wingdings" panose="05000000000000000000" pitchFamily="2" charset="2"/>
              <a:buChar char="v"/>
            </a:pPr>
            <a:r>
              <a:rPr lang="en-US" sz="2800" dirty="0" smtClean="0"/>
              <a:t>Intellectual</a:t>
            </a:r>
          </a:p>
          <a:p>
            <a:pPr>
              <a:buFont typeface="Wingdings" panose="05000000000000000000" pitchFamily="2" charset="2"/>
              <a:buChar char="v"/>
            </a:pPr>
            <a:r>
              <a:rPr lang="en-US" sz="2800" dirty="0" smtClean="0"/>
              <a:t>Necessary</a:t>
            </a:r>
            <a:endParaRPr lang="en-US" sz="2800" dirty="0"/>
          </a:p>
          <a:p>
            <a:pPr>
              <a:buFont typeface="Wingdings" panose="05000000000000000000" pitchFamily="2" charset="2"/>
              <a:buChar char="v"/>
            </a:pPr>
            <a:endParaRPr lang="en-US" dirty="0" smtClean="0"/>
          </a:p>
        </p:txBody>
      </p:sp>
      <p:pic>
        <p:nvPicPr>
          <p:cNvPr id="4" name="Picture 3"/>
          <p:cNvPicPr>
            <a:picLocks noChangeAspect="1"/>
          </p:cNvPicPr>
          <p:nvPr/>
        </p:nvPicPr>
        <p:blipFill>
          <a:blip r:embed="rId3"/>
          <a:stretch>
            <a:fillRect/>
          </a:stretch>
        </p:blipFill>
        <p:spPr>
          <a:xfrm>
            <a:off x="3750454" y="1688184"/>
            <a:ext cx="5371028" cy="3007776"/>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5178188" y="5469916"/>
            <a:ext cx="1371600" cy="1304925"/>
          </a:xfrm>
          <a:prstGeom prst="rect">
            <a:avLst/>
          </a:prstGeom>
          <a:noFill/>
        </p:spPr>
      </p:pic>
    </p:spTree>
    <p:extLst>
      <p:ext uri="{BB962C8B-B14F-4D97-AF65-F5344CB8AC3E}">
        <p14:creationId xmlns:p14="http://schemas.microsoft.com/office/powerpoint/2010/main" val="1409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5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25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3137"/>
            <a:ext cx="8596668" cy="1320800"/>
          </a:xfrm>
        </p:spPr>
        <p:txBody>
          <a:bodyPr/>
          <a:lstStyle/>
          <a:p>
            <a:r>
              <a:rPr lang="en-US" dirty="0" smtClean="0"/>
              <a:t>What happens when we laugh?</a:t>
            </a:r>
            <a:endParaRPr lang="en-US" dirty="0"/>
          </a:p>
        </p:txBody>
      </p:sp>
      <p:sp>
        <p:nvSpPr>
          <p:cNvPr id="3" name="Content Placeholder 2"/>
          <p:cNvSpPr>
            <a:spLocks noGrp="1"/>
          </p:cNvSpPr>
          <p:nvPr>
            <p:ph idx="1"/>
          </p:nvPr>
        </p:nvSpPr>
        <p:spPr>
          <a:xfrm>
            <a:off x="677334" y="1399980"/>
            <a:ext cx="8596668" cy="3880773"/>
          </a:xfrm>
        </p:spPr>
        <p:txBody>
          <a:bodyPr>
            <a:normAutofit lnSpcReduction="10000"/>
          </a:bodyPr>
          <a:lstStyle/>
          <a:p>
            <a:r>
              <a:rPr lang="en-US" sz="2400" dirty="0" smtClean="0"/>
              <a:t>Heart rate increases</a:t>
            </a:r>
          </a:p>
          <a:p>
            <a:r>
              <a:rPr lang="en-US" sz="2400" dirty="0" smtClean="0"/>
              <a:t>Blood pressure/circulation increases</a:t>
            </a:r>
          </a:p>
          <a:p>
            <a:r>
              <a:rPr lang="en-US" sz="2400" dirty="0" smtClean="0"/>
              <a:t>Increased respiratory rate</a:t>
            </a:r>
          </a:p>
          <a:p>
            <a:r>
              <a:rPr lang="en-US" sz="2400" dirty="0" smtClean="0"/>
              <a:t>Muscles contract and release to produce the laughter</a:t>
            </a:r>
          </a:p>
          <a:p>
            <a:r>
              <a:rPr lang="en-US" sz="2400" dirty="0" smtClean="0"/>
              <a:t>Changes in attention</a:t>
            </a:r>
          </a:p>
          <a:p>
            <a:r>
              <a:rPr lang="en-US" sz="2400" dirty="0" smtClean="0"/>
              <a:t>Reduction of pain</a:t>
            </a:r>
            <a:endParaRPr lang="en-US" sz="2400" dirty="0"/>
          </a:p>
          <a:p>
            <a:r>
              <a:rPr lang="en-US" sz="2400" dirty="0" smtClean="0"/>
              <a:t>Reduction in stress related hormones</a:t>
            </a:r>
            <a:endParaRPr lang="en-US" sz="2400" dirty="0"/>
          </a:p>
          <a:p>
            <a:r>
              <a:rPr lang="en-US" sz="2400" dirty="0" smtClean="0"/>
              <a:t>Increase natural (bad) cell killers</a:t>
            </a:r>
            <a:endParaRPr lang="en-US" sz="2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792451" y="5469916"/>
            <a:ext cx="1371600" cy="1304925"/>
          </a:xfrm>
          <a:prstGeom prst="rect">
            <a:avLst/>
          </a:prstGeom>
          <a:noFill/>
        </p:spPr>
      </p:pic>
    </p:spTree>
    <p:extLst>
      <p:ext uri="{BB962C8B-B14F-4D97-AF65-F5344CB8AC3E}">
        <p14:creationId xmlns:p14="http://schemas.microsoft.com/office/powerpoint/2010/main" val="3762394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Laughter</a:t>
            </a:r>
            <a:endParaRPr lang="en-US" dirty="0"/>
          </a:p>
        </p:txBody>
      </p:sp>
      <p:sp>
        <p:nvSpPr>
          <p:cNvPr id="3" name="Content Placeholder 2"/>
          <p:cNvSpPr>
            <a:spLocks noGrp="1"/>
          </p:cNvSpPr>
          <p:nvPr>
            <p:ph idx="1"/>
          </p:nvPr>
        </p:nvSpPr>
        <p:spPr>
          <a:xfrm>
            <a:off x="677334" y="1589143"/>
            <a:ext cx="8596668" cy="3880773"/>
          </a:xfrm>
        </p:spPr>
        <p:txBody>
          <a:bodyPr>
            <a:normAutofit fontScale="92500"/>
          </a:bodyPr>
          <a:lstStyle/>
          <a:p>
            <a:r>
              <a:rPr lang="en-US" sz="2800" dirty="0" smtClean="0"/>
              <a:t>Research </a:t>
            </a:r>
            <a:r>
              <a:rPr lang="en-US" sz="2800" dirty="0"/>
              <a:t> </a:t>
            </a:r>
            <a:r>
              <a:rPr lang="en-US" sz="2800" dirty="0" smtClean="0"/>
              <a:t>has not been done enough to indicate consistent outcomes other than that laughter has :</a:t>
            </a:r>
          </a:p>
          <a:p>
            <a:pPr lvl="1"/>
            <a:r>
              <a:rPr lang="en-US" sz="2600" u="sng" dirty="0" smtClean="0"/>
              <a:t>no side effects</a:t>
            </a:r>
            <a:endParaRPr lang="en-US" sz="2600" u="sng" dirty="0"/>
          </a:p>
          <a:p>
            <a:pPr lvl="1"/>
            <a:r>
              <a:rPr lang="en-US" sz="2600" u="sng" dirty="0" smtClean="0"/>
              <a:t>no overdose risk</a:t>
            </a:r>
          </a:p>
          <a:p>
            <a:pPr lvl="1"/>
            <a:r>
              <a:rPr lang="en-US" sz="2600" u="sng" dirty="0" smtClean="0"/>
              <a:t>no cost</a:t>
            </a:r>
          </a:p>
          <a:p>
            <a:pPr lvl="1"/>
            <a:r>
              <a:rPr lang="en-US" sz="2600" u="sng" dirty="0"/>
              <a:t>m</a:t>
            </a:r>
            <a:r>
              <a:rPr lang="en-US" sz="2600" u="sng" dirty="0" smtClean="0"/>
              <a:t>ulti-systemic effects</a:t>
            </a:r>
          </a:p>
          <a:p>
            <a:pPr lvl="1"/>
            <a:r>
              <a:rPr lang="en-US" sz="2600" u="sng" dirty="0"/>
              <a:t>c</a:t>
            </a:r>
            <a:r>
              <a:rPr lang="en-US" sz="2600" u="sng" dirty="0" smtClean="0"/>
              <a:t>ompliments to medical and mental health interventions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277909" y="5469916"/>
            <a:ext cx="1371600" cy="1304925"/>
          </a:xfrm>
          <a:prstGeom prst="rect">
            <a:avLst/>
          </a:prstGeom>
          <a:noFill/>
        </p:spPr>
      </p:pic>
    </p:spTree>
    <p:extLst>
      <p:ext uri="{BB962C8B-B14F-4D97-AF65-F5344CB8AC3E}">
        <p14:creationId xmlns:p14="http://schemas.microsoft.com/office/powerpoint/2010/main" val="3846103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67" y="2124501"/>
            <a:ext cx="8596668" cy="1320800"/>
          </a:xfrm>
        </p:spPr>
        <p:txBody>
          <a:bodyPr>
            <a:normAutofit/>
          </a:bodyPr>
          <a:lstStyle/>
          <a:p>
            <a:pPr algn="ctr"/>
            <a:r>
              <a:rPr lang="en-US" sz="6600" dirty="0" smtClean="0">
                <a:solidFill>
                  <a:schemeClr val="accent2">
                    <a:lumMod val="50000"/>
                  </a:schemeClr>
                </a:solidFill>
              </a:rPr>
              <a:t>Laughter Factory</a:t>
            </a:r>
            <a:endParaRPr lang="en-US" sz="6600" dirty="0">
              <a:solidFill>
                <a:schemeClr val="accent2">
                  <a:lumMod val="50000"/>
                </a:schemeClr>
              </a:solidFill>
            </a:endParaRPr>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4" name="Picture 3"/>
          <p:cNvPicPr>
            <a:picLocks noChangeAspect="1"/>
          </p:cNvPicPr>
          <p:nvPr/>
        </p:nvPicPr>
        <p:blipFill>
          <a:blip r:embed="rId4"/>
          <a:stretch>
            <a:fillRect/>
          </a:stretch>
        </p:blipFill>
        <p:spPr>
          <a:xfrm>
            <a:off x="2797792" y="3445301"/>
            <a:ext cx="4692670" cy="2203266"/>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7634785" y="5469916"/>
            <a:ext cx="1371600" cy="1304925"/>
          </a:xfrm>
          <a:prstGeom prst="rect">
            <a:avLst/>
          </a:prstGeom>
          <a:noFill/>
        </p:spPr>
      </p:pic>
    </p:spTree>
    <p:extLst>
      <p:ext uri="{BB962C8B-B14F-4D97-AF65-F5344CB8AC3E}">
        <p14:creationId xmlns:p14="http://schemas.microsoft.com/office/powerpoint/2010/main" val="308059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301213"/>
            <a:ext cx="8596668" cy="1320800"/>
          </a:xfrm>
        </p:spPr>
        <p:txBody>
          <a:bodyPr/>
          <a:lstStyle/>
          <a:p>
            <a:r>
              <a:rPr lang="en-US" dirty="0" smtClean="0"/>
              <a:t>Objectives</a:t>
            </a:r>
            <a:endParaRPr lang="en-US" dirty="0"/>
          </a:p>
        </p:txBody>
      </p:sp>
      <p:sp>
        <p:nvSpPr>
          <p:cNvPr id="3" name="Content Placeholder 2"/>
          <p:cNvSpPr>
            <a:spLocks noGrp="1"/>
          </p:cNvSpPr>
          <p:nvPr>
            <p:ph idx="1"/>
          </p:nvPr>
        </p:nvSpPr>
        <p:spPr>
          <a:xfrm>
            <a:off x="677335" y="1301213"/>
            <a:ext cx="8596668" cy="4114801"/>
          </a:xfrm>
        </p:spPr>
        <p:txBody>
          <a:bodyPr>
            <a:normAutofit/>
          </a:bodyPr>
          <a:lstStyle/>
          <a:p>
            <a:endParaRPr lang="en-US" sz="2000" dirty="0" smtClean="0"/>
          </a:p>
          <a:p>
            <a:endParaRPr lang="en-US" sz="2000" dirty="0" smtClean="0"/>
          </a:p>
          <a:p>
            <a:r>
              <a:rPr lang="en-US" sz="2000" dirty="0"/>
              <a:t>Discuss Trauma in terms of symptoms, presentation, and potential behaviors and how they may present in a school/classroom setting</a:t>
            </a:r>
          </a:p>
          <a:p>
            <a:r>
              <a:rPr lang="en-US" sz="2000" dirty="0"/>
              <a:t>Review signs of the different types of abuse and neglect</a:t>
            </a:r>
          </a:p>
          <a:p>
            <a:r>
              <a:rPr lang="en-US" sz="2000" dirty="0"/>
              <a:t>Provide strategies for helping</a:t>
            </a:r>
          </a:p>
          <a:p>
            <a:r>
              <a:rPr lang="en-US" sz="2000" dirty="0"/>
              <a:t>Provide interactive examples and case studies with discussion</a:t>
            </a:r>
          </a:p>
          <a:p>
            <a:r>
              <a:rPr lang="en-US" sz="2000" dirty="0"/>
              <a:t>Provide opportunity to discuss scenarios and answer any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3913731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16" y="1633182"/>
            <a:ext cx="8596668" cy="1320800"/>
          </a:xfrm>
        </p:spPr>
        <p:txBody>
          <a:bodyPr>
            <a:noAutofit/>
          </a:bodyPr>
          <a:lstStyle/>
          <a:p>
            <a:pPr algn="ctr"/>
            <a:r>
              <a:rPr lang="en-US" sz="6600" dirty="0" smtClean="0">
                <a:solidFill>
                  <a:schemeClr val="accent2">
                    <a:lumMod val="50000"/>
                  </a:schemeClr>
                </a:solidFill>
              </a:rPr>
              <a:t>Bubble Breath and Release</a:t>
            </a:r>
            <a:endParaRPr lang="en-US" sz="6600" dirty="0">
              <a:solidFill>
                <a:schemeClr val="accent2">
                  <a:lumMod val="50000"/>
                </a:schemeClr>
              </a:solidFill>
            </a:endParaRPr>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4" name="Picture 3"/>
          <p:cNvPicPr>
            <a:picLocks noChangeAspect="1"/>
          </p:cNvPicPr>
          <p:nvPr/>
        </p:nvPicPr>
        <p:blipFill>
          <a:blip r:embed="rId4"/>
          <a:stretch>
            <a:fillRect/>
          </a:stretch>
        </p:blipFill>
        <p:spPr>
          <a:xfrm>
            <a:off x="5368496" y="3647277"/>
            <a:ext cx="3311480" cy="2203639"/>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3839699" y="4545991"/>
            <a:ext cx="1371600" cy="1304925"/>
          </a:xfrm>
          <a:prstGeom prst="rect">
            <a:avLst/>
          </a:prstGeom>
          <a:noFill/>
        </p:spPr>
      </p:pic>
    </p:spTree>
    <p:extLst>
      <p:ext uri="{BB962C8B-B14F-4D97-AF65-F5344CB8AC3E}">
        <p14:creationId xmlns:p14="http://schemas.microsoft.com/office/powerpoint/2010/main" val="717040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 can help (activity)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68" y="1718634"/>
            <a:ext cx="7620000" cy="38100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478438" y="5528634"/>
            <a:ext cx="1371600" cy="1304925"/>
          </a:xfrm>
          <a:prstGeom prst="rect">
            <a:avLst/>
          </a:prstGeom>
          <a:noFill/>
        </p:spPr>
      </p:pic>
    </p:spTree>
    <p:extLst>
      <p:ext uri="{BB962C8B-B14F-4D97-AF65-F5344CB8AC3E}">
        <p14:creationId xmlns:p14="http://schemas.microsoft.com/office/powerpoint/2010/main" val="2949698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4651" y="293548"/>
            <a:ext cx="6946709" cy="555736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26" y="5850916"/>
            <a:ext cx="4600575" cy="92392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588202" y="3677289"/>
            <a:ext cx="1371600" cy="1304925"/>
          </a:xfrm>
          <a:prstGeom prst="rect">
            <a:avLst/>
          </a:prstGeom>
          <a:noFill/>
        </p:spPr>
      </p:pic>
    </p:spTree>
    <p:extLst>
      <p:ext uri="{BB962C8B-B14F-4D97-AF65-F5344CB8AC3E}">
        <p14:creationId xmlns:p14="http://schemas.microsoft.com/office/powerpoint/2010/main" val="203041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325437"/>
          </a:xfrm>
        </p:spPr>
        <p:txBody>
          <a:bodyPr>
            <a:normAutofit fontScale="90000"/>
          </a:bodyPr>
          <a:lstStyle/>
          <a:p>
            <a:r>
              <a:rPr lang="en-US" sz="5400" dirty="0" smtClean="0"/>
              <a:t>Contact Information</a:t>
            </a:r>
            <a:endParaRPr lang="en-US" sz="5400" dirty="0"/>
          </a:p>
        </p:txBody>
      </p:sp>
      <p:sp>
        <p:nvSpPr>
          <p:cNvPr id="3" name="Text Placeholder 2"/>
          <p:cNvSpPr>
            <a:spLocks noGrp="1"/>
          </p:cNvSpPr>
          <p:nvPr>
            <p:ph type="body" idx="1"/>
          </p:nvPr>
        </p:nvSpPr>
        <p:spPr>
          <a:xfrm>
            <a:off x="677335" y="2257425"/>
            <a:ext cx="8596668" cy="3783937"/>
          </a:xfrm>
          <a:prstGeom prst="rect">
            <a:avLst/>
          </a:prstGeom>
        </p:spPr>
        <p:txBody>
          <a:bodyPr>
            <a:normAutofit/>
          </a:bodyPr>
          <a:lstStyle/>
          <a:p>
            <a:r>
              <a:rPr lang="en-US" dirty="0"/>
              <a:t>Angela Chew, LCSW, </a:t>
            </a:r>
            <a:r>
              <a:rPr lang="en-US" i="1" dirty="0" smtClean="0"/>
              <a:t>achew@dickinsoncenter.org</a:t>
            </a:r>
            <a:endParaRPr lang="en-US" i="1" dirty="0"/>
          </a:p>
          <a:p>
            <a:r>
              <a:rPr lang="en-US" dirty="0"/>
              <a:t>Tonya Wolfe, LCSW, </a:t>
            </a:r>
            <a:r>
              <a:rPr lang="en-US" i="1" dirty="0" smtClean="0"/>
              <a:t>twolfe@dickinsoncenter.org</a:t>
            </a:r>
            <a:endParaRPr lang="en-US" dirty="0"/>
          </a:p>
          <a:p>
            <a:r>
              <a:rPr lang="en-US" dirty="0"/>
              <a:t>Tana Smith, BS, </a:t>
            </a:r>
            <a:r>
              <a:rPr lang="en-US" i="1" dirty="0" smtClean="0"/>
              <a:t>tsmith@dickinsoncenter.org</a:t>
            </a:r>
            <a:endParaRPr lang="en-US" i="1" dirty="0"/>
          </a:p>
          <a:p>
            <a:r>
              <a:rPr lang="en-US" dirty="0"/>
              <a:t>Sara Warmbrodt</a:t>
            </a:r>
            <a:r>
              <a:rPr lang="en-US" b="1" dirty="0"/>
              <a:t>, </a:t>
            </a:r>
            <a:r>
              <a:rPr lang="en-US" dirty="0"/>
              <a:t>MS, CMHP, </a:t>
            </a:r>
            <a:r>
              <a:rPr lang="en-US" i="1" dirty="0" smtClean="0"/>
              <a:t>swarmbrodt@dickinsoncenter.org</a:t>
            </a:r>
            <a:endParaRPr lang="en-US" i="1" dirty="0"/>
          </a:p>
          <a:p>
            <a:r>
              <a:rPr lang="en-US" dirty="0"/>
              <a:t>Amanda </a:t>
            </a:r>
            <a:r>
              <a:rPr lang="en-US" dirty="0" err="1"/>
              <a:t>Carpin</a:t>
            </a:r>
            <a:r>
              <a:rPr lang="en-US" dirty="0"/>
              <a:t> Straub, </a:t>
            </a:r>
            <a:r>
              <a:rPr lang="en-US" dirty="0" err="1"/>
              <a:t>PsyD</a:t>
            </a:r>
            <a:r>
              <a:rPr lang="en-US" dirty="0"/>
              <a:t>, </a:t>
            </a:r>
            <a:r>
              <a:rPr lang="en-US" i="1" dirty="0" smtClean="0"/>
              <a:t>astraub@dickinsoncenter.org</a:t>
            </a:r>
            <a:endParaRPr lang="en-US" i="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1758758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946483"/>
            <a:ext cx="8596668" cy="803723"/>
          </a:xfrm>
        </p:spPr>
        <p:txBody>
          <a:bodyPr>
            <a:normAutofit/>
          </a:bodyPr>
          <a:lstStyle/>
          <a:p>
            <a:r>
              <a:rPr lang="en-US" dirty="0" smtClean="0"/>
              <a:t>Resources</a:t>
            </a:r>
            <a:endParaRPr lang="en-US" dirty="0"/>
          </a:p>
        </p:txBody>
      </p:sp>
      <p:sp>
        <p:nvSpPr>
          <p:cNvPr id="3" name="Text Placeholder 2"/>
          <p:cNvSpPr>
            <a:spLocks noGrp="1"/>
          </p:cNvSpPr>
          <p:nvPr>
            <p:ph type="body" idx="1"/>
          </p:nvPr>
        </p:nvSpPr>
        <p:spPr>
          <a:xfrm>
            <a:off x="828541" y="1750206"/>
            <a:ext cx="8596668" cy="3665808"/>
          </a:xfrm>
          <a:prstGeom prst="rect">
            <a:avLst/>
          </a:prstGeom>
        </p:spPr>
        <p:txBody>
          <a:bodyPr>
            <a:normAutofit/>
          </a:bodyPr>
          <a:lstStyle/>
          <a:p>
            <a:r>
              <a:rPr lang="en-US" dirty="0" smtClean="0">
                <a:hlinkClick r:id="rId2"/>
              </a:rPr>
              <a:t>https://traumaawareschools.org/traumainschools</a:t>
            </a:r>
            <a:endParaRPr lang="en-US" dirty="0" smtClean="0"/>
          </a:p>
          <a:p>
            <a:r>
              <a:rPr lang="en-US" dirty="0" smtClean="0">
                <a:hlinkClick r:id="rId3"/>
              </a:rPr>
              <a:t>https://www.maryscenter.org/sites/default/filesSBMH%20PPT%TEACHING%20TEACHERS%20VERSION2.pdf</a:t>
            </a:r>
            <a:endParaRPr lang="en-US" dirty="0" smtClean="0"/>
          </a:p>
          <a:p>
            <a:r>
              <a:rPr lang="en-US" dirty="0" smtClean="0">
                <a:hlinkClick r:id="rId4"/>
              </a:rPr>
              <a:t>https://www.weareteachers.com/10-things-about-childhood-trauma-every-teacher-needs-to-know/</a:t>
            </a:r>
            <a:endParaRPr lang="en-US" dirty="0" smtClean="0"/>
          </a:p>
          <a:p>
            <a:r>
              <a:rPr lang="en-US" dirty="0" smtClean="0">
                <a:hlinkClick r:id="rId5"/>
              </a:rPr>
              <a:t>https://www.nctsn.org/sites/deault/files/resources//childtraumatoolkiteducators.pdf</a:t>
            </a:r>
            <a:endParaRPr lang="en-US" dirty="0" smtClean="0"/>
          </a:p>
          <a:p>
            <a:r>
              <a:rPr lang="en-US" u="sng" dirty="0" smtClean="0"/>
              <a:t>Recognizing and Reporting Child-Abuse-Training Guide for Mandated Reporters. (2015). Pennsylvania Family Support Alliance</a:t>
            </a:r>
          </a:p>
          <a:p>
            <a:endParaRPr lang="en-US" u="sng" dirty="0" smtClean="0"/>
          </a:p>
          <a:p>
            <a:endParaRPr lang="en-US" u="sng" dirty="0" smtClean="0"/>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4158285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7094"/>
            <a:ext cx="8596668" cy="823495"/>
          </a:xfrm>
        </p:spPr>
        <p:txBody>
          <a:bodyPr/>
          <a:lstStyle/>
          <a:p>
            <a:r>
              <a:rPr lang="en-US" dirty="0" smtClean="0"/>
              <a:t>Things to Keep in Mind</a:t>
            </a:r>
            <a:endParaRPr lang="en-US" dirty="0"/>
          </a:p>
        </p:txBody>
      </p:sp>
      <p:sp>
        <p:nvSpPr>
          <p:cNvPr id="3" name="Content Placeholder 2"/>
          <p:cNvSpPr>
            <a:spLocks noGrp="1"/>
          </p:cNvSpPr>
          <p:nvPr>
            <p:ph idx="1"/>
          </p:nvPr>
        </p:nvSpPr>
        <p:spPr/>
        <p:txBody>
          <a:bodyPr>
            <a:normAutofit/>
          </a:bodyPr>
          <a:lstStyle/>
          <a:p>
            <a:r>
              <a:rPr lang="en-US" sz="2400" dirty="0" smtClean="0"/>
              <a:t>We will be discussing difficult topics</a:t>
            </a:r>
          </a:p>
          <a:p>
            <a:r>
              <a:rPr lang="en-US" sz="2400" dirty="0" smtClean="0"/>
              <a:t>It’s okay to not be okay</a:t>
            </a:r>
          </a:p>
          <a:p>
            <a:r>
              <a:rPr lang="en-US" sz="2400" dirty="0" smtClean="0"/>
              <a:t>Self-care, self-care, self-care! (more on this later today)</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88203"/>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32056"/>
            <a:ext cx="1371600" cy="1304925"/>
          </a:xfrm>
          <a:prstGeom prst="rect">
            <a:avLst/>
          </a:prstGeom>
          <a:noFill/>
        </p:spPr>
      </p:pic>
    </p:spTree>
    <p:extLst>
      <p:ext uri="{BB962C8B-B14F-4D97-AF65-F5344CB8AC3E}">
        <p14:creationId xmlns:p14="http://schemas.microsoft.com/office/powerpoint/2010/main" val="2613022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094" y="609600"/>
            <a:ext cx="8596668" cy="1320800"/>
          </a:xfrm>
        </p:spPr>
        <p:txBody>
          <a:bodyPr/>
          <a:lstStyle/>
          <a:p>
            <a:r>
              <a:rPr lang="en-US" dirty="0" smtClean="0"/>
              <a:t>What is Trauma?</a:t>
            </a:r>
            <a:endParaRPr lang="en-US" dirty="0"/>
          </a:p>
        </p:txBody>
      </p:sp>
      <p:sp>
        <p:nvSpPr>
          <p:cNvPr id="3" name="Content Placeholder 2"/>
          <p:cNvSpPr>
            <a:spLocks noGrp="1"/>
          </p:cNvSpPr>
          <p:nvPr>
            <p:ph idx="1"/>
          </p:nvPr>
        </p:nvSpPr>
        <p:spPr>
          <a:xfrm>
            <a:off x="677334" y="1157705"/>
            <a:ext cx="8996055" cy="4071583"/>
          </a:xfrm>
        </p:spPr>
        <p:txBody>
          <a:bodyPr>
            <a:noAutofit/>
          </a:bodyPr>
          <a:lstStyle/>
          <a:p>
            <a:pPr marL="0" indent="0">
              <a:buNone/>
              <a:defRPr/>
            </a:pPr>
            <a:r>
              <a:rPr lang="en-US" altLang="en-US" sz="1800" dirty="0"/>
              <a:t>Definition (SAMHSA):</a:t>
            </a:r>
          </a:p>
          <a:p>
            <a:pPr>
              <a:buFont typeface="Wingdings" panose="05000000000000000000" pitchFamily="2" charset="2"/>
              <a:buChar char="ü"/>
              <a:defRPr/>
            </a:pPr>
            <a:r>
              <a:rPr lang="en-US" altLang="en-US" sz="1800" dirty="0"/>
              <a:t>Result from event or series of events or set of circumstances that is experienced by an individual as physically or emotionally harmful or life-threatening and that has lasting adverse effects on the individual’s functioning and mental, physical, social, emotional, and/or spiritual well-being</a:t>
            </a:r>
          </a:p>
          <a:p>
            <a:pPr>
              <a:buFont typeface="Wingdings" panose="05000000000000000000" pitchFamily="2" charset="2"/>
              <a:buChar char="ü"/>
              <a:defRPr/>
            </a:pPr>
            <a:r>
              <a:rPr lang="en-US" sz="1800" dirty="0"/>
              <a:t>Deeply distressing or disturbing </a:t>
            </a:r>
            <a:r>
              <a:rPr lang="en-US" sz="1800" dirty="0" smtClean="0"/>
              <a:t>experience</a:t>
            </a:r>
            <a:endParaRPr lang="en-US" sz="1800" dirty="0"/>
          </a:p>
          <a:p>
            <a:pPr>
              <a:buFont typeface="Wingdings" panose="05000000000000000000" pitchFamily="2" charset="2"/>
              <a:buChar char="ü"/>
              <a:defRPr/>
            </a:pPr>
            <a:r>
              <a:rPr lang="en-US" sz="1800" dirty="0"/>
              <a:t>Trauma is individual, based on experience</a:t>
            </a:r>
          </a:p>
          <a:p>
            <a:pPr>
              <a:buFont typeface="Wingdings" panose="05000000000000000000" pitchFamily="2" charset="2"/>
              <a:buChar char="ü"/>
              <a:defRPr/>
            </a:pPr>
            <a:r>
              <a:rPr lang="en-US" sz="1800" dirty="0"/>
              <a:t>Effected by past experiences, relationships and experience to current trauma</a:t>
            </a:r>
          </a:p>
          <a:p>
            <a:pPr>
              <a:buFont typeface="Wingdings" panose="05000000000000000000" pitchFamily="2" charset="2"/>
              <a:buChar char="ü"/>
              <a:defRPr/>
            </a:pPr>
            <a:r>
              <a:rPr lang="en-US" sz="1800" dirty="0"/>
              <a:t>Can be a direct or indirect experience</a:t>
            </a:r>
          </a:p>
          <a:p>
            <a:pPr>
              <a:buFont typeface="Wingdings" panose="05000000000000000000" pitchFamily="2" charset="2"/>
              <a:buChar char="ü"/>
              <a:defRPr/>
            </a:pPr>
            <a:r>
              <a:rPr lang="en-US" sz="1800" dirty="0"/>
              <a:t>Perceived threat</a:t>
            </a:r>
          </a:p>
          <a:p>
            <a:pPr lvl="1">
              <a:buFont typeface="Wingdings" panose="05000000000000000000" pitchFamily="2" charset="2"/>
              <a:buChar char="ü"/>
              <a:defRPr/>
            </a:pPr>
            <a:r>
              <a:rPr lang="en-US" sz="1800" dirty="0"/>
              <a:t>Helper relationships impacted</a:t>
            </a:r>
          </a:p>
          <a:p>
            <a:pPr>
              <a:buFont typeface="Wingdings" panose="05000000000000000000" pitchFamily="2" charset="2"/>
              <a:buChar char="ü"/>
              <a:defRPr/>
            </a:pPr>
            <a:r>
              <a:rPr lang="en-US" sz="1800" dirty="0"/>
              <a:t>On a continuum and is often cumulative</a:t>
            </a:r>
            <a:endParaRPr lang="en-US" alt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94" y="5605667"/>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61065" y="5341583"/>
            <a:ext cx="1371600" cy="1304925"/>
          </a:xfrm>
          <a:prstGeom prst="rect">
            <a:avLst/>
          </a:prstGeom>
          <a:noFill/>
        </p:spPr>
      </p:pic>
    </p:spTree>
    <p:extLst>
      <p:ext uri="{BB962C8B-B14F-4D97-AF65-F5344CB8AC3E}">
        <p14:creationId xmlns:p14="http://schemas.microsoft.com/office/powerpoint/2010/main" val="35123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Trauma Continuum </a:t>
            </a:r>
          </a:p>
        </p:txBody>
      </p:sp>
      <p:sp>
        <p:nvSpPr>
          <p:cNvPr id="4" name="Left-Right Arrow 3"/>
          <p:cNvSpPr/>
          <p:nvPr/>
        </p:nvSpPr>
        <p:spPr>
          <a:xfrm>
            <a:off x="2286000" y="1828800"/>
            <a:ext cx="5847347" cy="672592"/>
          </a:xfrm>
          <a:prstGeom prst="leftRightArrow">
            <a:avLst/>
          </a:prstGeom>
          <a:solidFill>
            <a:schemeClr val="tx1"/>
          </a:solidFill>
          <a:ln>
            <a:solidFill>
              <a:schemeClr val="tx1"/>
            </a:solidFill>
          </a:ln>
          <a:effectLst>
            <a:glow rad="228600">
              <a:schemeClr val="tx1">
                <a:lumMod val="95000"/>
                <a:lumOff val="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Left-Right Arrow 4"/>
          <p:cNvSpPr/>
          <p:nvPr/>
        </p:nvSpPr>
        <p:spPr>
          <a:xfrm>
            <a:off x="2286000" y="3962400"/>
            <a:ext cx="5847347" cy="672592"/>
          </a:xfrm>
          <a:prstGeom prst="leftRightArrow">
            <a:avLst/>
          </a:prstGeom>
          <a:solidFill>
            <a:schemeClr val="tx1"/>
          </a:solidFill>
          <a:ln>
            <a:solidFill>
              <a:schemeClr val="tx1">
                <a:lumMod val="95000"/>
                <a:lumOff val="5000"/>
              </a:schemeClr>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7"/>
          <p:cNvSpPr txBox="1">
            <a:spLocks noChangeArrowheads="1"/>
          </p:cNvSpPr>
          <p:nvPr/>
        </p:nvSpPr>
        <p:spPr bwMode="auto">
          <a:xfrm>
            <a:off x="2286000" y="2705608"/>
            <a:ext cx="605589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defTabSz="914400">
              <a:lnSpc>
                <a:spcPct val="90000"/>
              </a:lnSpc>
              <a:spcBef>
                <a:spcPct val="0"/>
              </a:spcBef>
            </a:pPr>
            <a:r>
              <a:rPr lang="en-US" altLang="en-US" sz="1600" cap="all" dirty="0">
                <a:latin typeface="+mj-lt"/>
                <a:ea typeface="+mj-ea"/>
                <a:cs typeface="+mj-cs"/>
              </a:rPr>
              <a:t>Non-Traumatic (</a:t>
            </a:r>
            <a:r>
              <a:rPr lang="en-US" altLang="en-US" sz="1600" cap="all" dirty="0" smtClean="0">
                <a:latin typeface="+mj-lt"/>
                <a:ea typeface="+mj-ea"/>
                <a:cs typeface="+mj-cs"/>
              </a:rPr>
              <a:t>t)</a:t>
            </a:r>
            <a:r>
              <a:rPr lang="en-US" altLang="en-US" sz="1600" cap="all" dirty="0">
                <a:latin typeface="+mj-lt"/>
                <a:ea typeface="+mj-ea"/>
                <a:cs typeface="+mj-cs"/>
              </a:rPr>
              <a:t>	</a:t>
            </a:r>
            <a:r>
              <a:rPr lang="en-US" altLang="en-US" sz="1600" cap="all" dirty="0" smtClean="0">
                <a:latin typeface="+mj-lt"/>
                <a:ea typeface="+mj-ea"/>
                <a:cs typeface="+mj-cs"/>
              </a:rPr>
              <a:t>	           Traumatic </a:t>
            </a:r>
            <a:r>
              <a:rPr lang="en-US" altLang="en-US" sz="1600" cap="all" dirty="0">
                <a:latin typeface="+mj-lt"/>
                <a:ea typeface="+mj-ea"/>
                <a:cs typeface="+mj-cs"/>
              </a:rPr>
              <a:t>(</a:t>
            </a:r>
            <a:r>
              <a:rPr lang="en-US" altLang="en-US" sz="1600" cap="all" dirty="0" smtClean="0">
                <a:latin typeface="+mj-lt"/>
                <a:ea typeface="+mj-ea"/>
                <a:cs typeface="+mj-cs"/>
              </a:rPr>
              <a:t>T)</a:t>
            </a:r>
            <a:endParaRPr lang="en-US" altLang="en-US" sz="1600" cap="all" dirty="0">
              <a:latin typeface="+mj-lt"/>
              <a:ea typeface="+mj-ea"/>
              <a:cs typeface="+mj-cs"/>
            </a:endParaRPr>
          </a:p>
          <a:p>
            <a:pPr algn="ctr" defTabSz="914400">
              <a:lnSpc>
                <a:spcPct val="90000"/>
              </a:lnSpc>
              <a:spcBef>
                <a:spcPct val="0"/>
              </a:spcBef>
            </a:pPr>
            <a:r>
              <a:rPr lang="en-US" altLang="en-US" sz="1600" cap="all" dirty="0" smtClean="0">
                <a:latin typeface="+mj-lt"/>
                <a:ea typeface="+mj-ea"/>
                <a:cs typeface="+mj-cs"/>
              </a:rPr>
              <a:t>Perception </a:t>
            </a:r>
            <a:r>
              <a:rPr lang="en-US" altLang="en-US" sz="1600" cap="all" dirty="0">
                <a:latin typeface="+mj-lt"/>
                <a:ea typeface="+mj-ea"/>
                <a:cs typeface="+mj-cs"/>
              </a:rPr>
              <a:t>of Event </a:t>
            </a:r>
          </a:p>
        </p:txBody>
      </p:sp>
      <p:sp>
        <p:nvSpPr>
          <p:cNvPr id="7" name="TextBox 9"/>
          <p:cNvSpPr txBox="1">
            <a:spLocks noChangeArrowheads="1"/>
          </p:cNvSpPr>
          <p:nvPr/>
        </p:nvSpPr>
        <p:spPr bwMode="auto">
          <a:xfrm>
            <a:off x="2286000" y="4782499"/>
            <a:ext cx="584734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defTabSz="914400">
              <a:lnSpc>
                <a:spcPct val="90000"/>
              </a:lnSpc>
              <a:spcBef>
                <a:spcPct val="0"/>
              </a:spcBef>
            </a:pPr>
            <a:r>
              <a:rPr lang="en-US" altLang="en-US" sz="1600" cap="all" dirty="0">
                <a:latin typeface="+mj-lt"/>
                <a:ea typeface="+mj-ea"/>
                <a:cs typeface="+mj-cs"/>
              </a:rPr>
              <a:t>None 			</a:t>
            </a:r>
            <a:r>
              <a:rPr lang="en-US" altLang="en-US" sz="1600" cap="all" dirty="0" smtClean="0">
                <a:latin typeface="+mj-lt"/>
                <a:ea typeface="+mj-ea"/>
                <a:cs typeface="+mj-cs"/>
              </a:rPr>
              <a:t>                    “</a:t>
            </a:r>
            <a:r>
              <a:rPr lang="en-US" altLang="en-US" sz="1600" cap="all" dirty="0">
                <a:latin typeface="+mj-lt"/>
                <a:ea typeface="+mj-ea"/>
                <a:cs typeface="+mj-cs"/>
              </a:rPr>
              <a:t>T” (Paralyzing</a:t>
            </a:r>
            <a:r>
              <a:rPr lang="en-US" altLang="en-US" sz="1600" cap="all" dirty="0" smtClean="0">
                <a:latin typeface="+mj-lt"/>
                <a:ea typeface="+mj-ea"/>
                <a:cs typeface="+mj-cs"/>
              </a:rPr>
              <a:t>)</a:t>
            </a:r>
            <a:endParaRPr lang="en-US" altLang="en-US" sz="1600" cap="all" dirty="0">
              <a:latin typeface="+mj-lt"/>
              <a:ea typeface="+mj-ea"/>
              <a:cs typeface="+mj-cs"/>
            </a:endParaRPr>
          </a:p>
          <a:p>
            <a:pPr algn="ctr" defTabSz="914400">
              <a:lnSpc>
                <a:spcPct val="90000"/>
              </a:lnSpc>
              <a:spcBef>
                <a:spcPct val="0"/>
              </a:spcBef>
            </a:pPr>
            <a:r>
              <a:rPr lang="en-US" altLang="en-US" sz="1600" cap="all" dirty="0" smtClean="0">
                <a:latin typeface="+mj-lt"/>
                <a:ea typeface="+mj-ea"/>
                <a:cs typeface="+mj-cs"/>
              </a:rPr>
              <a:t> Degree of Trauma</a:t>
            </a:r>
            <a:endParaRPr lang="en-US" altLang="en-US" sz="1600" cap="all" dirty="0">
              <a:latin typeface="+mj-lt"/>
              <a:ea typeface="+mj-ea"/>
              <a:cs typeface="+mj-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1005065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00189"/>
            <a:ext cx="8596668" cy="1320800"/>
          </a:xfrm>
        </p:spPr>
        <p:txBody>
          <a:bodyPr/>
          <a:lstStyle/>
          <a:p>
            <a:r>
              <a:rPr lang="en-US" dirty="0" smtClean="0"/>
              <a:t>Types of Trauma</a:t>
            </a:r>
            <a:endParaRPr lang="en-US" dirty="0"/>
          </a:p>
        </p:txBody>
      </p:sp>
      <p:sp>
        <p:nvSpPr>
          <p:cNvPr id="3" name="Content Placeholder 2"/>
          <p:cNvSpPr>
            <a:spLocks noGrp="1"/>
          </p:cNvSpPr>
          <p:nvPr>
            <p:ph idx="1"/>
          </p:nvPr>
        </p:nvSpPr>
        <p:spPr/>
        <p:txBody>
          <a:bodyPr>
            <a:normAutofit/>
          </a:bodyPr>
          <a:lstStyle/>
          <a:p>
            <a:r>
              <a:rPr lang="en-US" sz="2800" dirty="0" smtClean="0"/>
              <a:t>Acute Trauma</a:t>
            </a:r>
          </a:p>
          <a:p>
            <a:r>
              <a:rPr lang="en-US" sz="2800" dirty="0" smtClean="0"/>
              <a:t>Complex/Chronic Trauma</a:t>
            </a:r>
          </a:p>
          <a:p>
            <a:r>
              <a:rPr lang="en-US" sz="2800" dirty="0" smtClean="0"/>
              <a:t>Vicarious Trauma</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2547082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Acute Trauma</a:t>
            </a:r>
            <a:endParaRPr lang="en-US" dirty="0"/>
          </a:p>
        </p:txBody>
      </p:sp>
      <p:sp>
        <p:nvSpPr>
          <p:cNvPr id="3" name="Content Placeholder 2"/>
          <p:cNvSpPr>
            <a:spLocks noGrp="1"/>
          </p:cNvSpPr>
          <p:nvPr>
            <p:ph idx="1"/>
          </p:nvPr>
        </p:nvSpPr>
        <p:spPr>
          <a:xfrm>
            <a:off x="836612" y="1307432"/>
            <a:ext cx="6398377" cy="4480177"/>
          </a:xfrm>
        </p:spPr>
        <p:txBody>
          <a:bodyPr>
            <a:normAutofit/>
          </a:bodyPr>
          <a:lstStyle/>
          <a:p>
            <a:r>
              <a:rPr lang="en-US" sz="2400" dirty="0" smtClean="0"/>
              <a:t>Natural disaster</a:t>
            </a:r>
          </a:p>
          <a:p>
            <a:r>
              <a:rPr lang="en-US" sz="2400" dirty="0" smtClean="0"/>
              <a:t>Car accident</a:t>
            </a:r>
          </a:p>
          <a:p>
            <a:r>
              <a:rPr lang="en-US" sz="2400" dirty="0" smtClean="0"/>
              <a:t>Sudden death or loss of loved one</a:t>
            </a:r>
          </a:p>
          <a:p>
            <a:r>
              <a:rPr lang="en-US" sz="2400" dirty="0" smtClean="0"/>
              <a:t>School violence</a:t>
            </a:r>
          </a:p>
          <a:p>
            <a:r>
              <a:rPr lang="en-US" sz="2400" dirty="0" smtClean="0"/>
              <a:t>Burglary/crime victimization</a:t>
            </a:r>
          </a:p>
          <a:p>
            <a:r>
              <a:rPr lang="en-US" sz="2400" dirty="0" smtClean="0"/>
              <a:t>Intensive medical procedure</a:t>
            </a:r>
          </a:p>
          <a:p>
            <a:r>
              <a:rPr lang="en-US" sz="2400" dirty="0" smtClean="0"/>
              <a:t>Rape (single event)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02" y="5672161"/>
            <a:ext cx="3860052" cy="79263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26875" y="5416014"/>
            <a:ext cx="1371600" cy="1304925"/>
          </a:xfrm>
          <a:prstGeom prst="rect">
            <a:avLst/>
          </a:prstGeom>
          <a:noFill/>
        </p:spPr>
      </p:pic>
    </p:spTree>
    <p:extLst>
      <p:ext uri="{BB962C8B-B14F-4D97-AF65-F5344CB8AC3E}">
        <p14:creationId xmlns:p14="http://schemas.microsoft.com/office/powerpoint/2010/main" val="307922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882</TotalTime>
  <Words>2014</Words>
  <Application>Microsoft Office PowerPoint</Application>
  <PresentationFormat>Widescreen</PresentationFormat>
  <Paragraphs>336</Paragraphs>
  <Slides>44</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Times New Roman</vt:lpstr>
      <vt:lpstr>Trebuchet MS</vt:lpstr>
      <vt:lpstr>Wingdings</vt:lpstr>
      <vt:lpstr>Wingdings 3</vt:lpstr>
      <vt:lpstr>Facet</vt:lpstr>
      <vt:lpstr>Meet the Trainers</vt:lpstr>
      <vt:lpstr>Agenda:</vt:lpstr>
      <vt:lpstr>Trauma: An Intro</vt:lpstr>
      <vt:lpstr>Objectives</vt:lpstr>
      <vt:lpstr>Things to Keep in Mind</vt:lpstr>
      <vt:lpstr>What is Trauma?</vt:lpstr>
      <vt:lpstr>Trauma Continuum </vt:lpstr>
      <vt:lpstr>Types of Trauma</vt:lpstr>
      <vt:lpstr>Examples of Acute Trauma</vt:lpstr>
      <vt:lpstr>Examples of Complex/Chronic Trauma</vt:lpstr>
      <vt:lpstr>Examples of Vicarious Trauma</vt:lpstr>
      <vt:lpstr>That’s a Trauma?</vt:lpstr>
      <vt:lpstr>Factors to Consider in a Trauma</vt:lpstr>
      <vt:lpstr>Symptoms of Trauma</vt:lpstr>
      <vt:lpstr>Symptoms of Trauma (cont)</vt:lpstr>
      <vt:lpstr>ACES Study: An Overview</vt:lpstr>
      <vt:lpstr>PowerPoint Presentation</vt:lpstr>
      <vt:lpstr>ACES: Outcomes</vt:lpstr>
      <vt:lpstr>ACES Outcomes</vt:lpstr>
      <vt:lpstr>Facts About Trauma</vt:lpstr>
      <vt:lpstr>Video: 911 Call</vt:lpstr>
      <vt:lpstr>PowerPoint Presentation</vt:lpstr>
      <vt:lpstr>What You Might See in the School Setting</vt:lpstr>
      <vt:lpstr>Categories of Child Abuse</vt:lpstr>
      <vt:lpstr>Bodily Injury: Behavioral Indicators of Abuse</vt:lpstr>
      <vt:lpstr>Serious Mental Injury</vt:lpstr>
      <vt:lpstr>Sexual Abuse or Exploitation</vt:lpstr>
      <vt:lpstr>Serious Physical Neglect</vt:lpstr>
      <vt:lpstr>What Can You Do?  Strategies for Helping in the School Setting</vt:lpstr>
      <vt:lpstr>Strategies continued….</vt:lpstr>
      <vt:lpstr>PowerPoint Presentation</vt:lpstr>
      <vt:lpstr>PowerPoint Presentation</vt:lpstr>
      <vt:lpstr>Self-Care is Important</vt:lpstr>
      <vt:lpstr>ProQOL Results</vt:lpstr>
      <vt:lpstr>Self-Care is Critical </vt:lpstr>
      <vt:lpstr>Laughter is …</vt:lpstr>
      <vt:lpstr>What happens when we laugh?</vt:lpstr>
      <vt:lpstr>Benefits of Laughter</vt:lpstr>
      <vt:lpstr>Laughter Factory</vt:lpstr>
      <vt:lpstr>Bubble Breath and Release</vt:lpstr>
      <vt:lpstr>Relaxation can help (activity)</vt:lpstr>
      <vt:lpstr>PowerPoint Presentation</vt:lpstr>
      <vt:lpstr>Contact Information</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 Intro</dc:title>
  <dc:creator>Amanda Straub</dc:creator>
  <cp:lastModifiedBy>Brian Mulhollan</cp:lastModifiedBy>
  <cp:revision>56</cp:revision>
  <cp:lastPrinted>2020-01-17T17:42:16Z</cp:lastPrinted>
  <dcterms:created xsi:type="dcterms:W3CDTF">2019-10-02T00:49:35Z</dcterms:created>
  <dcterms:modified xsi:type="dcterms:W3CDTF">2020-01-24T16:23:32Z</dcterms:modified>
</cp:coreProperties>
</file>